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6"/>
  </p:notesMasterIdLst>
  <p:sldIdLst>
    <p:sldId id="257" r:id="rId2"/>
    <p:sldId id="266" r:id="rId3"/>
    <p:sldId id="2147473512" r:id="rId4"/>
    <p:sldId id="358" r:id="rId5"/>
    <p:sldId id="2598" r:id="rId6"/>
    <p:sldId id="2147473513" r:id="rId7"/>
    <p:sldId id="2147473518" r:id="rId8"/>
    <p:sldId id="2147473529" r:id="rId9"/>
    <p:sldId id="2147473530" r:id="rId10"/>
    <p:sldId id="259" r:id="rId11"/>
    <p:sldId id="2147473523" r:id="rId12"/>
    <p:sldId id="2147473524" r:id="rId13"/>
    <p:sldId id="2147473526" r:id="rId14"/>
    <p:sldId id="21474735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2"/>
    <p:restoredTop sz="94638"/>
  </p:normalViewPr>
  <p:slideViewPr>
    <p:cSldViewPr snapToGrid="0">
      <p:cViewPr varScale="1">
        <p:scale>
          <a:sx n="118" d="100"/>
          <a:sy n="118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31F289-CDDC-F04A-BC44-C1A4311FBCD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9A3AC5-0F25-0F49-BBB5-7CF661CF3E06}">
      <dgm:prSet/>
      <dgm:spPr/>
      <dgm:t>
        <a:bodyPr/>
        <a:lstStyle/>
        <a:p>
          <a:r>
            <a:rPr lang="en-US" dirty="0"/>
            <a:t>Key features of SF3B1 MDS</a:t>
          </a:r>
          <a:endParaRPr lang="en-GB" dirty="0"/>
        </a:p>
      </dgm:t>
    </dgm:pt>
    <dgm:pt modelId="{92AD6F66-8A96-E94E-B2D5-B5C1928FA853}" type="parTrans" cxnId="{FE0E9D3A-2B4B-E349-8C50-2F23C141AD31}">
      <dgm:prSet/>
      <dgm:spPr/>
      <dgm:t>
        <a:bodyPr/>
        <a:lstStyle/>
        <a:p>
          <a:endParaRPr lang="en-GB"/>
        </a:p>
      </dgm:t>
    </dgm:pt>
    <dgm:pt modelId="{23CBFDB3-9F06-9747-8208-115950126EA1}" type="sibTrans" cxnId="{FE0E9D3A-2B4B-E349-8C50-2F23C141AD31}">
      <dgm:prSet/>
      <dgm:spPr/>
      <dgm:t>
        <a:bodyPr/>
        <a:lstStyle/>
        <a:p>
          <a:endParaRPr lang="en-GB"/>
        </a:p>
      </dgm:t>
    </dgm:pt>
    <dgm:pt modelId="{5D5BB631-0104-3549-A87C-866EB3FFB46C}">
      <dgm:prSet/>
      <dgm:spPr/>
      <dgm:t>
        <a:bodyPr/>
        <a:lstStyle/>
        <a:p>
          <a:r>
            <a:rPr lang="en-US" dirty="0"/>
            <a:t>Commonest mutation in MDS</a:t>
          </a:r>
          <a:endParaRPr lang="en-GB" dirty="0"/>
        </a:p>
      </dgm:t>
    </dgm:pt>
    <dgm:pt modelId="{F953DD3A-BABE-D34A-A1BF-B8C8B7D4461A}" type="parTrans" cxnId="{945FD964-6610-2D4A-9538-48DD40EF06C5}">
      <dgm:prSet/>
      <dgm:spPr/>
      <dgm:t>
        <a:bodyPr/>
        <a:lstStyle/>
        <a:p>
          <a:endParaRPr lang="en-GB"/>
        </a:p>
      </dgm:t>
    </dgm:pt>
    <dgm:pt modelId="{4E9100E5-3628-614F-94CD-F51FA5537F0B}" type="sibTrans" cxnId="{945FD964-6610-2D4A-9538-48DD40EF06C5}">
      <dgm:prSet/>
      <dgm:spPr/>
      <dgm:t>
        <a:bodyPr/>
        <a:lstStyle/>
        <a:p>
          <a:endParaRPr lang="en-GB"/>
        </a:p>
      </dgm:t>
    </dgm:pt>
    <dgm:pt modelId="{A355A3D6-8073-574C-B97A-880E3E044186}">
      <dgm:prSet/>
      <dgm:spPr/>
      <dgm:t>
        <a:bodyPr/>
        <a:lstStyle/>
        <a:p>
          <a:r>
            <a:rPr lang="en-US" dirty="0"/>
            <a:t>Severe </a:t>
          </a:r>
          <a:r>
            <a:rPr lang="en-US" dirty="0" err="1"/>
            <a:t>anaemia</a:t>
          </a:r>
          <a:endParaRPr lang="en-GB" dirty="0"/>
        </a:p>
      </dgm:t>
    </dgm:pt>
    <dgm:pt modelId="{6D67B3F9-8440-7A41-A812-E0FFF8435710}" type="parTrans" cxnId="{9838AF38-10EF-DF45-B72C-A2436144DF5F}">
      <dgm:prSet/>
      <dgm:spPr/>
      <dgm:t>
        <a:bodyPr/>
        <a:lstStyle/>
        <a:p>
          <a:endParaRPr lang="en-GB"/>
        </a:p>
      </dgm:t>
    </dgm:pt>
    <dgm:pt modelId="{16B07936-7968-E84B-960C-D8F81939212F}" type="sibTrans" cxnId="{9838AF38-10EF-DF45-B72C-A2436144DF5F}">
      <dgm:prSet/>
      <dgm:spPr/>
      <dgm:t>
        <a:bodyPr/>
        <a:lstStyle/>
        <a:p>
          <a:endParaRPr lang="en-GB"/>
        </a:p>
      </dgm:t>
    </dgm:pt>
    <dgm:pt modelId="{14CF2AE4-BE5C-1F41-B38C-528AEC7E5A96}">
      <dgm:prSet/>
      <dgm:spPr/>
      <dgm:t>
        <a:bodyPr/>
        <a:lstStyle/>
        <a:p>
          <a:r>
            <a:rPr lang="en-US" dirty="0"/>
            <a:t>Transfusion dependence</a:t>
          </a:r>
          <a:endParaRPr lang="en-GB" dirty="0"/>
        </a:p>
      </dgm:t>
    </dgm:pt>
    <dgm:pt modelId="{35F3A832-D0DD-2E40-8EC5-51035846284E}" type="parTrans" cxnId="{78E735E0-2A2B-464E-8107-7255FFA13537}">
      <dgm:prSet/>
      <dgm:spPr/>
      <dgm:t>
        <a:bodyPr/>
        <a:lstStyle/>
        <a:p>
          <a:endParaRPr lang="en-GB"/>
        </a:p>
      </dgm:t>
    </dgm:pt>
    <dgm:pt modelId="{982454DA-4D7A-6B4C-AABD-B623CB7E4C62}" type="sibTrans" cxnId="{78E735E0-2A2B-464E-8107-7255FFA13537}">
      <dgm:prSet/>
      <dgm:spPr/>
      <dgm:t>
        <a:bodyPr/>
        <a:lstStyle/>
        <a:p>
          <a:endParaRPr lang="en-GB"/>
        </a:p>
      </dgm:t>
    </dgm:pt>
    <dgm:pt modelId="{AB5278A5-62E9-B347-92EB-8EEAFAB15058}">
      <dgm:prSet/>
      <dgm:spPr/>
      <dgm:t>
        <a:bodyPr/>
        <a:lstStyle/>
        <a:p>
          <a:r>
            <a:rPr lang="en-US"/>
            <a:t>Previously known as RA with ring sideroblasts</a:t>
          </a:r>
          <a:endParaRPr lang="en-GB"/>
        </a:p>
      </dgm:t>
    </dgm:pt>
    <dgm:pt modelId="{7B4E4304-6583-8847-9FBC-F1C70F0ECA11}" type="parTrans" cxnId="{2A682CFC-AC90-C54A-AE7B-BB3E3DFDCE4B}">
      <dgm:prSet/>
      <dgm:spPr/>
      <dgm:t>
        <a:bodyPr/>
        <a:lstStyle/>
        <a:p>
          <a:endParaRPr lang="en-GB"/>
        </a:p>
      </dgm:t>
    </dgm:pt>
    <dgm:pt modelId="{08CF4DCE-E77C-5947-AF3F-22B5EDC0DB22}" type="sibTrans" cxnId="{2A682CFC-AC90-C54A-AE7B-BB3E3DFDCE4B}">
      <dgm:prSet/>
      <dgm:spPr/>
      <dgm:t>
        <a:bodyPr/>
        <a:lstStyle/>
        <a:p>
          <a:endParaRPr lang="en-GB"/>
        </a:p>
      </dgm:t>
    </dgm:pt>
    <dgm:pt modelId="{ED4F1BE2-8F27-0D4D-AC28-748DE40EFD6A}">
      <dgm:prSet/>
      <dgm:spPr/>
      <dgm:t>
        <a:bodyPr/>
        <a:lstStyle/>
        <a:p>
          <a:r>
            <a:rPr lang="en-US"/>
            <a:t>Lower risk IPSS-R and IPSS-M</a:t>
          </a:r>
          <a:endParaRPr lang="en-GB"/>
        </a:p>
      </dgm:t>
    </dgm:pt>
    <dgm:pt modelId="{6FD6CA47-D51B-7249-B1BE-4308D00C0DB9}" type="parTrans" cxnId="{5F61DB3A-F75B-2C48-830F-369ADE34DD78}">
      <dgm:prSet/>
      <dgm:spPr/>
      <dgm:t>
        <a:bodyPr/>
        <a:lstStyle/>
        <a:p>
          <a:endParaRPr lang="en-GB"/>
        </a:p>
      </dgm:t>
    </dgm:pt>
    <dgm:pt modelId="{C6BC0A94-699B-CE49-ADFA-E1C1F928E28E}" type="sibTrans" cxnId="{5F61DB3A-F75B-2C48-830F-369ADE34DD78}">
      <dgm:prSet/>
      <dgm:spPr/>
      <dgm:t>
        <a:bodyPr/>
        <a:lstStyle/>
        <a:p>
          <a:endParaRPr lang="en-GB"/>
        </a:p>
      </dgm:t>
    </dgm:pt>
    <dgm:pt modelId="{2741B5F4-B14E-1548-BABA-91ED1DA2C0CA}" type="pres">
      <dgm:prSet presAssocID="{7E31F289-CDDC-F04A-BC44-C1A4311FBCD7}" presName="Name0" presStyleCnt="0">
        <dgm:presLayoutVars>
          <dgm:dir/>
          <dgm:animLvl val="lvl"/>
          <dgm:resizeHandles val="exact"/>
        </dgm:presLayoutVars>
      </dgm:prSet>
      <dgm:spPr/>
    </dgm:pt>
    <dgm:pt modelId="{66CE45A7-8F7C-5741-97A0-25725BAC982E}" type="pres">
      <dgm:prSet presAssocID="{EB9A3AC5-0F25-0F49-BBB5-7CF661CF3E06}" presName="linNode" presStyleCnt="0"/>
      <dgm:spPr/>
    </dgm:pt>
    <dgm:pt modelId="{37B6329C-33D6-0E4C-87D1-3B71E59A848E}" type="pres">
      <dgm:prSet presAssocID="{EB9A3AC5-0F25-0F49-BBB5-7CF661CF3E06}" presName="parentText" presStyleLbl="node1" presStyleIdx="0" presStyleCnt="1" custLinFactNeighborX="-10980" custLinFactNeighborY="-60810">
        <dgm:presLayoutVars>
          <dgm:chMax val="1"/>
          <dgm:bulletEnabled val="1"/>
        </dgm:presLayoutVars>
      </dgm:prSet>
      <dgm:spPr/>
    </dgm:pt>
    <dgm:pt modelId="{18703C9B-647A-5846-A569-3BC5A3E6056E}" type="pres">
      <dgm:prSet presAssocID="{EB9A3AC5-0F25-0F49-BBB5-7CF661CF3E06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AD8CBF2D-1C3B-6044-96BE-4718E64285D7}" type="presOf" srcId="{7E31F289-CDDC-F04A-BC44-C1A4311FBCD7}" destId="{2741B5F4-B14E-1548-BABA-91ED1DA2C0CA}" srcOrd="0" destOrd="0" presId="urn:microsoft.com/office/officeart/2005/8/layout/vList5"/>
    <dgm:cxn modelId="{9838AF38-10EF-DF45-B72C-A2436144DF5F}" srcId="{EB9A3AC5-0F25-0F49-BBB5-7CF661CF3E06}" destId="{A355A3D6-8073-574C-B97A-880E3E044186}" srcOrd="1" destOrd="0" parTransId="{6D67B3F9-8440-7A41-A812-E0FFF8435710}" sibTransId="{16B07936-7968-E84B-960C-D8F81939212F}"/>
    <dgm:cxn modelId="{FE0E9D3A-2B4B-E349-8C50-2F23C141AD31}" srcId="{7E31F289-CDDC-F04A-BC44-C1A4311FBCD7}" destId="{EB9A3AC5-0F25-0F49-BBB5-7CF661CF3E06}" srcOrd="0" destOrd="0" parTransId="{92AD6F66-8A96-E94E-B2D5-B5C1928FA853}" sibTransId="{23CBFDB3-9F06-9747-8208-115950126EA1}"/>
    <dgm:cxn modelId="{5F61DB3A-F75B-2C48-830F-369ADE34DD78}" srcId="{EB9A3AC5-0F25-0F49-BBB5-7CF661CF3E06}" destId="{ED4F1BE2-8F27-0D4D-AC28-748DE40EFD6A}" srcOrd="4" destOrd="0" parTransId="{6FD6CA47-D51B-7249-B1BE-4308D00C0DB9}" sibTransId="{C6BC0A94-699B-CE49-ADFA-E1C1F928E28E}"/>
    <dgm:cxn modelId="{D2505A58-197E-DE47-9107-ACF5F9550802}" type="presOf" srcId="{EB9A3AC5-0F25-0F49-BBB5-7CF661CF3E06}" destId="{37B6329C-33D6-0E4C-87D1-3B71E59A848E}" srcOrd="0" destOrd="0" presId="urn:microsoft.com/office/officeart/2005/8/layout/vList5"/>
    <dgm:cxn modelId="{945FD964-6610-2D4A-9538-48DD40EF06C5}" srcId="{EB9A3AC5-0F25-0F49-BBB5-7CF661CF3E06}" destId="{5D5BB631-0104-3549-A87C-866EB3FFB46C}" srcOrd="0" destOrd="0" parTransId="{F953DD3A-BABE-D34A-A1BF-B8C8B7D4461A}" sibTransId="{4E9100E5-3628-614F-94CD-F51FA5537F0B}"/>
    <dgm:cxn modelId="{902F587C-4B28-0445-860D-0ED5096C3F46}" type="presOf" srcId="{14CF2AE4-BE5C-1F41-B38C-528AEC7E5A96}" destId="{18703C9B-647A-5846-A569-3BC5A3E6056E}" srcOrd="0" destOrd="2" presId="urn:microsoft.com/office/officeart/2005/8/layout/vList5"/>
    <dgm:cxn modelId="{FD9E5BC6-BCFD-2744-8300-FD98985698B0}" type="presOf" srcId="{ED4F1BE2-8F27-0D4D-AC28-748DE40EFD6A}" destId="{18703C9B-647A-5846-A569-3BC5A3E6056E}" srcOrd="0" destOrd="4" presId="urn:microsoft.com/office/officeart/2005/8/layout/vList5"/>
    <dgm:cxn modelId="{A64049D7-F17C-7142-B147-0D70B7F2869F}" type="presOf" srcId="{A355A3D6-8073-574C-B97A-880E3E044186}" destId="{18703C9B-647A-5846-A569-3BC5A3E6056E}" srcOrd="0" destOrd="1" presId="urn:microsoft.com/office/officeart/2005/8/layout/vList5"/>
    <dgm:cxn modelId="{DF5032DE-AF20-024B-BBBB-BAEF6CE2EDCD}" type="presOf" srcId="{5D5BB631-0104-3549-A87C-866EB3FFB46C}" destId="{18703C9B-647A-5846-A569-3BC5A3E6056E}" srcOrd="0" destOrd="0" presId="urn:microsoft.com/office/officeart/2005/8/layout/vList5"/>
    <dgm:cxn modelId="{78E735E0-2A2B-464E-8107-7255FFA13537}" srcId="{EB9A3AC5-0F25-0F49-BBB5-7CF661CF3E06}" destId="{14CF2AE4-BE5C-1F41-B38C-528AEC7E5A96}" srcOrd="2" destOrd="0" parTransId="{35F3A832-D0DD-2E40-8EC5-51035846284E}" sibTransId="{982454DA-4D7A-6B4C-AABD-B623CB7E4C62}"/>
    <dgm:cxn modelId="{B63C5EE7-56EC-CE4A-8411-65238FB709AD}" type="presOf" srcId="{AB5278A5-62E9-B347-92EB-8EEAFAB15058}" destId="{18703C9B-647A-5846-A569-3BC5A3E6056E}" srcOrd="0" destOrd="3" presId="urn:microsoft.com/office/officeart/2005/8/layout/vList5"/>
    <dgm:cxn modelId="{2A682CFC-AC90-C54A-AE7B-BB3E3DFDCE4B}" srcId="{EB9A3AC5-0F25-0F49-BBB5-7CF661CF3E06}" destId="{AB5278A5-62E9-B347-92EB-8EEAFAB15058}" srcOrd="3" destOrd="0" parTransId="{7B4E4304-6583-8847-9FBC-F1C70F0ECA11}" sibTransId="{08CF4DCE-E77C-5947-AF3F-22B5EDC0DB22}"/>
    <dgm:cxn modelId="{9CD6EBB9-9900-144C-BBCF-4F4D4A3A7CDA}" type="presParOf" srcId="{2741B5F4-B14E-1548-BABA-91ED1DA2C0CA}" destId="{66CE45A7-8F7C-5741-97A0-25725BAC982E}" srcOrd="0" destOrd="0" presId="urn:microsoft.com/office/officeart/2005/8/layout/vList5"/>
    <dgm:cxn modelId="{5164826E-57C0-264F-8E62-79A64DDD80D8}" type="presParOf" srcId="{66CE45A7-8F7C-5741-97A0-25725BAC982E}" destId="{37B6329C-33D6-0E4C-87D1-3B71E59A848E}" srcOrd="0" destOrd="0" presId="urn:microsoft.com/office/officeart/2005/8/layout/vList5"/>
    <dgm:cxn modelId="{A08FED8A-27C0-4C4A-BED0-729229EAB8B0}" type="presParOf" srcId="{66CE45A7-8F7C-5741-97A0-25725BAC982E}" destId="{18703C9B-647A-5846-A569-3BC5A3E605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03C9B-647A-5846-A569-3BC5A3E6056E}">
      <dsp:nvSpPr>
        <dsp:cNvPr id="0" name=""/>
        <dsp:cNvSpPr/>
      </dsp:nvSpPr>
      <dsp:spPr>
        <a:xfrm rot="5400000">
          <a:off x="3065253" y="-731230"/>
          <a:ext cx="1825073" cy="37438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Commonest mutation in MDS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Severe </a:t>
          </a:r>
          <a:r>
            <a:rPr lang="en-US" sz="1600" kern="1200" dirty="0" err="1"/>
            <a:t>anaemia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Transfusion dependence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Previously known as RA with ring sideroblasts</a:t>
          </a:r>
          <a:endParaRPr lang="en-GB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Lower risk IPSS-R and IPSS-M</a:t>
          </a:r>
          <a:endParaRPr lang="en-GB" sz="1600" kern="1200"/>
        </a:p>
      </dsp:txBody>
      <dsp:txXfrm rot="-5400000">
        <a:off x="2105889" y="317227"/>
        <a:ext cx="3654709" cy="1646887"/>
      </dsp:txXfrm>
    </dsp:sp>
    <dsp:sp modelId="{37B6329C-33D6-0E4C-87D1-3B71E59A848E}">
      <dsp:nvSpPr>
        <dsp:cNvPr id="0" name=""/>
        <dsp:cNvSpPr/>
      </dsp:nvSpPr>
      <dsp:spPr>
        <a:xfrm>
          <a:off x="0" y="0"/>
          <a:ext cx="2105888" cy="22813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Key features of SF3B1 MDS</a:t>
          </a:r>
          <a:endParaRPr lang="en-GB" sz="3300" kern="1200" dirty="0"/>
        </a:p>
      </dsp:txBody>
      <dsp:txXfrm>
        <a:off x="102801" y="102801"/>
        <a:ext cx="1900286" cy="2075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E4AEA-0FA7-1944-BFA6-B5B885135FCC}" type="datetimeFigureOut">
              <a:rPr lang="en-US" smtClean="0"/>
              <a:t>6/15/26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446EE-CF83-4542-9EC7-FE23DE351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5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69CE4-C4B1-BB47-BD1B-EEF6D66A7D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86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aberrant splicing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F7210-5677-8644-BB34-6FEA2DD381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88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F7210-5677-8644-BB34-6FEA2DD381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41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ECB96-923C-AD11-B642-0F379389A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4ABA07-DB50-A29A-B170-C6DCD96A2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A1D425-205C-D318-DCDE-0EE5A34C4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E1F89-D8E3-56D7-BCF2-5A1115ACF0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39875-4787-42C5-9F90-99283CB8E1A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08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Water soluble: Widespread function -  breakdown fats, carbohydrates and proteins for energy production; Critical for red cell production; cholesterol synthesis; skin health</a:t>
            </a:r>
          </a:p>
          <a:p>
            <a:r>
              <a:rPr lang="en-US" sz="1200" dirty="0"/>
              <a:t>Recommended daily intake </a:t>
            </a:r>
            <a:r>
              <a:rPr lang="en-US" sz="1200" b="1" dirty="0">
                <a:solidFill>
                  <a:schemeClr val="accent1"/>
                </a:solidFill>
              </a:rPr>
              <a:t>5mg</a:t>
            </a:r>
          </a:p>
          <a:p>
            <a:r>
              <a:rPr lang="en-US" sz="1200" dirty="0"/>
              <a:t>Not routinely measured</a:t>
            </a:r>
          </a:p>
          <a:p>
            <a:r>
              <a:rPr lang="en-US" sz="1200" dirty="0"/>
              <a:t>Side effects from increased intake -</a:t>
            </a:r>
            <a:r>
              <a:rPr lang="en-US" sz="1200" dirty="0">
                <a:solidFill>
                  <a:schemeClr val="accent1"/>
                </a:solidFill>
              </a:rPr>
              <a:t>  </a:t>
            </a:r>
            <a:r>
              <a:rPr lang="en-US" sz="1200" b="1" dirty="0" err="1">
                <a:solidFill>
                  <a:schemeClr val="accent1"/>
                </a:solidFill>
              </a:rPr>
              <a:t>diarrhoea</a:t>
            </a:r>
            <a:endParaRPr lang="en-US" sz="1200" b="1" dirty="0">
              <a:solidFill>
                <a:schemeClr val="accent1"/>
              </a:solidFill>
            </a:endParaRPr>
          </a:p>
          <a:p>
            <a:r>
              <a:rPr lang="en-US" sz="1200" b="1" dirty="0">
                <a:solidFill>
                  <a:schemeClr val="accent1"/>
                </a:solidFill>
              </a:rPr>
              <a:t>Skin and cholesterol trials which rely on same mech 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F7210-5677-8644-BB34-6FEA2DD381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2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C834-530F-8412-A50F-7EE0838C7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E93D9-2DD1-FF40-8A3A-023E5FA19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4E335-01EC-7C81-6E2C-A011328B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681D-9B4E-D449-AED2-91CD043261EE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05095-88CF-637E-6829-715D81A0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D396C-5FF0-EB0F-3916-14413A14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D29E-798D-4842-AF14-8138A928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1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52FF-A65D-53D3-7703-F0D3BC646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FA0CA-BC60-A030-3FA0-7F247CCFD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310C5-6E3A-FBD2-EC9E-119E8CD4E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681D-9B4E-D449-AED2-91CD043261EE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6AF26-8FD2-0C5F-45E5-E1F89DEE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BE9AA-B434-7AAF-9CC7-2A395BC7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D29E-798D-4842-AF14-8138A928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0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83B674-6BB9-88E3-FA3F-E9E5B60C6D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7D8CE8-7CBB-B81F-5425-A47359F9D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F8026-78B1-788B-9870-136EEDBF0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681D-9B4E-D449-AED2-91CD043261EE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6C090-4EE3-7D0E-6622-0714C86A4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A66D0-93B5-9CD4-ECBE-F44523DA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D29E-798D-4842-AF14-8138A928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3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82EBA-76D4-4FC3-E0E2-E8A2C94DB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FA41C-CAA7-94E6-FE6F-35D7261B4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7441C-6AD9-EC01-0FE9-C49F787E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681D-9B4E-D449-AED2-91CD043261EE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604C8-BE69-D579-3853-7DD50C84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80620-FAD9-6379-654C-9E736CCDC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D29E-798D-4842-AF14-8138A928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1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12314-F702-0A5D-8D49-F9F9C3764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6CE25-2E1D-09E0-4C96-9143480A7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1E7A9-F834-5C8D-31D7-EF272B99E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681D-9B4E-D449-AED2-91CD043261EE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6E178-E862-4388-E645-AA27E1518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E89B4-ED92-3BE1-2B44-7C7D108E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D29E-798D-4842-AF14-8138A928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0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46F02-FE58-6297-DCC2-4CEC46D1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57941-DA4D-6125-5EAE-8841C6047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53500-E700-6D98-2335-F443CCF2E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8F3A6-F79B-53FA-233D-255DA0E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681D-9B4E-D449-AED2-91CD043261EE}" type="datetimeFigureOut">
              <a:rPr lang="en-US" smtClean="0"/>
              <a:t>6/15/26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0F545-DBB8-2A7A-2B7A-67D649E0A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7AF3F-DAC0-173F-24C8-2CE56552B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D29E-798D-4842-AF14-8138A928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1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4D9E8-E343-3F31-003E-D7F8B75C1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E5698-C2B3-1F82-0B48-45FBCE5E2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068AE-4251-C4BA-C3BA-970BA6F3A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7101FB-8A5F-EDB4-9C1B-2A43B2ABD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B19E1-BBB7-9F1A-D1BD-C387A1E44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B58E97-E794-E249-AD5F-C97445CBF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681D-9B4E-D449-AED2-91CD043261EE}" type="datetimeFigureOut">
              <a:rPr lang="en-US" smtClean="0"/>
              <a:t>6/15/26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3CF7E0-75D7-88D8-7FB3-51010424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DB8BC7-D418-2083-48FB-D00DE5C5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D29E-798D-4842-AF14-8138A928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4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9C12-5030-B180-3881-384DCAEF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30DFD3-5F9B-B519-3F43-229A5BB6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681D-9B4E-D449-AED2-91CD043261EE}" type="datetimeFigureOut">
              <a:rPr lang="en-US" smtClean="0"/>
              <a:t>6/15/26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86C26-210D-2AE7-942F-F4829C84E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E1E31-D76E-8759-38BC-A866C37E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D29E-798D-4842-AF14-8138A928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9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3D4A4-F56A-8672-414C-0C434600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681D-9B4E-D449-AED2-91CD043261EE}" type="datetimeFigureOut">
              <a:rPr lang="en-US" smtClean="0"/>
              <a:t>6/15/26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CD1CD-C3A4-9F45-5C1B-73F6E2498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9504A-6832-5CDA-1192-B989E3CA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D29E-798D-4842-AF14-8138A928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2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C6CC2-0A79-24A4-B88C-119D8F9A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380A4-6361-CB36-370B-107BE3C51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60EEE-11BB-6F2D-8238-443AAB8B5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791B7-2778-9829-CC5E-FFDC95BD7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681D-9B4E-D449-AED2-91CD043261EE}" type="datetimeFigureOut">
              <a:rPr lang="en-US" smtClean="0"/>
              <a:t>6/15/26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B4630-41C4-A5EC-D562-58C85714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C0D42-6DEC-0AB7-6EAE-4579EF88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D29E-798D-4842-AF14-8138A928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0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4509-E6CE-837E-21CD-1A95047E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06D192-8500-700D-111C-CF71ACD49C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8E175-690A-928B-5AAB-0F79BBA37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73259-AC7A-EE78-47D5-10D0A6AC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681D-9B4E-D449-AED2-91CD043261EE}" type="datetimeFigureOut">
              <a:rPr lang="en-US" smtClean="0"/>
              <a:t>6/15/26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74971-C9B1-AE94-C959-318852D6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39B3B-A107-993A-12A4-A65DA992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D29E-798D-4842-AF14-8138A928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9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4DB1AD-A97A-0618-D53A-29B0FAB06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B4AF2-15A0-6966-201B-A4FDF4591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28DE8-D14E-A20F-2A4C-400BFA3CF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97681D-9B4E-D449-AED2-91CD043261EE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4C9AB-13E8-B349-8CBB-297F02750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DDD57-2165-BE19-9315-7C6BB3F09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A2D29E-798D-4842-AF14-8138A928C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7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hyperlink" Target="https://cancerresearchuk.flexigran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4460" y="3897067"/>
            <a:ext cx="9448800" cy="19703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Dr. Oni Chowdhury</a:t>
            </a:r>
          </a:p>
          <a:p>
            <a:pPr algn="ctr"/>
            <a:r>
              <a:rPr lang="en-GB" sz="2100" dirty="0">
                <a:solidFill>
                  <a:schemeClr val="tx2"/>
                </a:solidFill>
              </a:rPr>
              <a:t>Consultant Haematologist and Senior Researcher</a:t>
            </a:r>
          </a:p>
          <a:p>
            <a:pPr algn="ctr"/>
            <a:r>
              <a:rPr lang="en-GB" sz="2100" dirty="0">
                <a:solidFill>
                  <a:schemeClr val="tx2"/>
                </a:solidFill>
              </a:rPr>
              <a:t>Oxford University Hospitals and University of Oxford</a:t>
            </a:r>
          </a:p>
          <a:p>
            <a:pPr algn="ctr"/>
            <a:endParaRPr lang="en-GB" sz="2800" dirty="0">
              <a:solidFill>
                <a:schemeClr val="tx2"/>
              </a:solidFill>
            </a:endParaRPr>
          </a:p>
          <a:p>
            <a:r>
              <a:rPr lang="en-GB" sz="1700" dirty="0">
                <a:solidFill>
                  <a:schemeClr val="tx2"/>
                </a:solidFill>
              </a:rPr>
              <a:t>MDS UK meeting </a:t>
            </a:r>
            <a:r>
              <a:rPr lang="en-GB" sz="1700" dirty="0"/>
              <a:t>16</a:t>
            </a:r>
            <a:r>
              <a:rPr lang="en-GB" sz="1700" dirty="0">
                <a:solidFill>
                  <a:schemeClr val="tx2"/>
                </a:solidFill>
              </a:rPr>
              <a:t> June 2026</a:t>
            </a:r>
          </a:p>
          <a:p>
            <a:pPr algn="ctr"/>
            <a:endParaRPr lang="en-GB" sz="2800" dirty="0">
              <a:solidFill>
                <a:schemeClr val="tx2"/>
              </a:solidFill>
            </a:endParaRPr>
          </a:p>
          <a:p>
            <a:pPr algn="ctr"/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959" y="736224"/>
            <a:ext cx="5576406" cy="291255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832B2C8-7259-76B2-A1AA-FA97E29BC3F5}"/>
              </a:ext>
            </a:extLst>
          </p:cNvPr>
          <p:cNvGrpSpPr/>
          <p:nvPr/>
        </p:nvGrpSpPr>
        <p:grpSpPr>
          <a:xfrm>
            <a:off x="-212675" y="-220944"/>
            <a:ext cx="12404675" cy="1457135"/>
            <a:chOff x="-212675" y="-220944"/>
            <a:chExt cx="12404675" cy="1457135"/>
          </a:xfrm>
        </p:grpSpPr>
        <p:pic>
          <p:nvPicPr>
            <p:cNvPr id="2" name="Picture 1" descr="https://logodownload.org/wp-content/uploads/2020/12/university-of-oxford-logo-0.png">
              <a:extLst>
                <a:ext uri="{FF2B5EF4-FFF2-40B4-BE49-F238E27FC236}">
                  <a16:creationId xmlns:a16="http://schemas.microsoft.com/office/drawing/2014/main" id="{A8C1B1EB-95E1-9927-FE5A-F3CC0AF47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2675" y="-220944"/>
              <a:ext cx="1457135" cy="1457135"/>
            </a:xfrm>
            <a:prstGeom prst="rect">
              <a:avLst/>
            </a:prstGeom>
          </p:spPr>
        </p:pic>
        <p:pic>
          <p:nvPicPr>
            <p:cNvPr id="4" name="Picture 3" descr="Oxford University Hospitals NHS Trust ...">
              <a:extLst>
                <a:ext uri="{FF2B5EF4-FFF2-40B4-BE49-F238E27FC236}">
                  <a16:creationId xmlns:a16="http://schemas.microsoft.com/office/drawing/2014/main" id="{7AF9D800-26E5-4EB2-9E27-D445265B5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9300" y="0"/>
              <a:ext cx="2552700" cy="787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474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66453" y="174256"/>
            <a:ext cx="9879627" cy="8946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2060"/>
                </a:solidFill>
              </a:rPr>
              <a:t>Schema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849" y="79641"/>
            <a:ext cx="1748242" cy="9131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49234" y="1387866"/>
            <a:ext cx="10511246" cy="832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961" r="2455" b="87"/>
          <a:stretch>
            <a:fillRect/>
          </a:stretch>
        </p:blipFill>
        <p:spPr bwMode="auto">
          <a:xfrm>
            <a:off x="323766" y="1068949"/>
            <a:ext cx="11040920" cy="5633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61683C-6C76-7D51-918C-03E35A13C602}"/>
              </a:ext>
            </a:extLst>
          </p:cNvPr>
          <p:cNvSpPr/>
          <p:nvPr/>
        </p:nvSpPr>
        <p:spPr>
          <a:xfrm>
            <a:off x="3200400" y="992749"/>
            <a:ext cx="8325147" cy="5785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1ACD72-6BD0-3F62-8E88-60F73A696F6E}"/>
              </a:ext>
            </a:extLst>
          </p:cNvPr>
          <p:cNvSpPr/>
          <p:nvPr/>
        </p:nvSpPr>
        <p:spPr>
          <a:xfrm>
            <a:off x="510726" y="5987143"/>
            <a:ext cx="2502715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7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CDD5E-1B1E-15BF-F454-FB7F767F2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C3144EB-60D8-3966-D1FA-38A2835C9236}"/>
              </a:ext>
            </a:extLst>
          </p:cNvPr>
          <p:cNvSpPr txBox="1">
            <a:spLocks/>
          </p:cNvSpPr>
          <p:nvPr/>
        </p:nvSpPr>
        <p:spPr>
          <a:xfrm>
            <a:off x="666453" y="174256"/>
            <a:ext cx="9879627" cy="8946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2060"/>
                </a:solidFill>
              </a:rPr>
              <a:t>Schema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36AC9B-0F43-13CB-C1A8-8B3E3D2F8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849" y="79641"/>
            <a:ext cx="1748242" cy="9131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31483FD-5AD9-5C58-EA81-8BDFBFCD6F16}"/>
              </a:ext>
            </a:extLst>
          </p:cNvPr>
          <p:cNvSpPr/>
          <p:nvPr/>
        </p:nvSpPr>
        <p:spPr>
          <a:xfrm>
            <a:off x="949234" y="1387866"/>
            <a:ext cx="10511246" cy="832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6E868A-1667-EB00-EA52-240D5A12B99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961" r="2455" b="87"/>
          <a:stretch>
            <a:fillRect/>
          </a:stretch>
        </p:blipFill>
        <p:spPr bwMode="auto">
          <a:xfrm>
            <a:off x="323766" y="1068949"/>
            <a:ext cx="11040920" cy="5633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15A33C-CEE6-F545-71B9-AA93D98BB058}"/>
              </a:ext>
            </a:extLst>
          </p:cNvPr>
          <p:cNvSpPr/>
          <p:nvPr/>
        </p:nvSpPr>
        <p:spPr>
          <a:xfrm>
            <a:off x="3200401" y="3701143"/>
            <a:ext cx="6052456" cy="3077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7F0F1A-E4EC-1D50-6FC1-C66957933D0E}"/>
              </a:ext>
            </a:extLst>
          </p:cNvPr>
          <p:cNvSpPr/>
          <p:nvPr/>
        </p:nvSpPr>
        <p:spPr>
          <a:xfrm>
            <a:off x="9252855" y="992749"/>
            <a:ext cx="2724234" cy="5785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50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BBAA4-6788-7329-58A5-5C1FC4C82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F18B277-BFA8-97E9-C632-9D4E98200A7E}"/>
              </a:ext>
            </a:extLst>
          </p:cNvPr>
          <p:cNvSpPr txBox="1">
            <a:spLocks/>
          </p:cNvSpPr>
          <p:nvPr/>
        </p:nvSpPr>
        <p:spPr>
          <a:xfrm>
            <a:off x="666453" y="174256"/>
            <a:ext cx="9879627" cy="8946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2060"/>
                </a:solidFill>
              </a:rPr>
              <a:t>Schema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45DC7E-2EE6-E16E-1609-0E200BF92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849" y="79641"/>
            <a:ext cx="1748242" cy="9131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19C442-9EB1-8B33-0C10-9977158D1ABE}"/>
              </a:ext>
            </a:extLst>
          </p:cNvPr>
          <p:cNvSpPr/>
          <p:nvPr/>
        </p:nvSpPr>
        <p:spPr>
          <a:xfrm>
            <a:off x="949234" y="1387866"/>
            <a:ext cx="10511246" cy="832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29D94E-2D82-8CE0-AF34-5E273DC9DF0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961" r="2455" b="87"/>
          <a:stretch>
            <a:fillRect/>
          </a:stretch>
        </p:blipFill>
        <p:spPr bwMode="auto">
          <a:xfrm>
            <a:off x="323766" y="1068949"/>
            <a:ext cx="11040920" cy="5633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52AE7D-8AF2-9BE5-4CD0-FEC0311B74D0}"/>
              </a:ext>
            </a:extLst>
          </p:cNvPr>
          <p:cNvSpPr/>
          <p:nvPr/>
        </p:nvSpPr>
        <p:spPr>
          <a:xfrm>
            <a:off x="3200401" y="3701143"/>
            <a:ext cx="6052456" cy="3077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93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BC262-C024-F1FB-DD38-1EAB6204A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2E7D976-4CEB-9F8A-A85A-DB0A2754C260}"/>
              </a:ext>
            </a:extLst>
          </p:cNvPr>
          <p:cNvSpPr txBox="1">
            <a:spLocks/>
          </p:cNvSpPr>
          <p:nvPr/>
        </p:nvSpPr>
        <p:spPr>
          <a:xfrm>
            <a:off x="666453" y="174256"/>
            <a:ext cx="9879627" cy="8946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2060"/>
                </a:solidFill>
              </a:rPr>
              <a:t>Schema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2769C1-12AE-8D1B-72F8-770188FB1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849" y="79641"/>
            <a:ext cx="1748242" cy="9131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99E9A1-DEB6-F6BB-1837-B514AEE744A8}"/>
              </a:ext>
            </a:extLst>
          </p:cNvPr>
          <p:cNvSpPr/>
          <p:nvPr/>
        </p:nvSpPr>
        <p:spPr>
          <a:xfrm>
            <a:off x="949234" y="1387866"/>
            <a:ext cx="10511246" cy="832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99A667-6368-122F-B4F2-F71AFE7C598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961" r="2455" b="87"/>
          <a:stretch>
            <a:fillRect/>
          </a:stretch>
        </p:blipFill>
        <p:spPr bwMode="auto">
          <a:xfrm>
            <a:off x="323766" y="1068949"/>
            <a:ext cx="11040920" cy="5633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D846E7-F6D6-1D46-2187-99249C1F8FF3}"/>
              </a:ext>
            </a:extLst>
          </p:cNvPr>
          <p:cNvSpPr/>
          <p:nvPr/>
        </p:nvSpPr>
        <p:spPr>
          <a:xfrm>
            <a:off x="5682343" y="4637315"/>
            <a:ext cx="3570513" cy="2141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59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334555-06EE-6BDE-C2D2-6486BA5F7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8" y="221298"/>
            <a:ext cx="7772400" cy="59296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C7CCBE2-C7F6-94BF-6E4E-3C51C293E5CD}"/>
              </a:ext>
            </a:extLst>
          </p:cNvPr>
          <p:cNvSpPr txBox="1">
            <a:spLocks/>
          </p:cNvSpPr>
          <p:nvPr/>
        </p:nvSpPr>
        <p:spPr>
          <a:xfrm>
            <a:off x="8472112" y="1531995"/>
            <a:ext cx="3553466" cy="6140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thaiDi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b="1" dirty="0"/>
              <a:t>Thank you very much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03A4A5-D763-600D-9946-E98DF5DEF740}"/>
              </a:ext>
            </a:extLst>
          </p:cNvPr>
          <p:cNvSpPr txBox="1">
            <a:spLocks/>
          </p:cNvSpPr>
          <p:nvPr/>
        </p:nvSpPr>
        <p:spPr>
          <a:xfrm>
            <a:off x="8472112" y="2146011"/>
            <a:ext cx="2489803" cy="10486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thaiDi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2800" b="1" dirty="0"/>
              <a:t>Happy to take  questions</a:t>
            </a:r>
          </a:p>
        </p:txBody>
      </p:sp>
    </p:spTree>
    <p:extLst>
      <p:ext uri="{BB962C8B-B14F-4D97-AF65-F5344CB8AC3E}">
        <p14:creationId xmlns:p14="http://schemas.microsoft.com/office/powerpoint/2010/main" val="6273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7A08B-A31E-F46B-8B73-B1D9CBB4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307592"/>
            <a:ext cx="3429000" cy="1719072"/>
          </a:xfrm>
        </p:spPr>
        <p:txBody>
          <a:bodyPr anchor="b">
            <a:normAutofit/>
          </a:bodyPr>
          <a:lstStyle/>
          <a:p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2DEA4-2BA5-164C-59B8-2C7380F14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22" y="3026664"/>
            <a:ext cx="7261878" cy="1866312"/>
          </a:xfrm>
        </p:spPr>
        <p:txBody>
          <a:bodyPr anchor="t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        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B5ForMDS: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single arm, phase II, multi-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Bayesian, intra-patient dose de-escalation trial to assess the activity of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Vitamin B5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the treatment of patients with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SF3B1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mutant MDS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ActiveX control">
            <a:extLst>
              <a:ext uri="{FF2B5EF4-FFF2-40B4-BE49-F238E27FC236}">
                <a16:creationId xmlns:a16="http://schemas.microsoft.com/office/drawing/2014/main" id="{A538BC59-F741-EB1A-3124-CD0CE6634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385" y="113100"/>
            <a:ext cx="5852702" cy="308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915CD73-FAAB-0308-152B-617F81F1D492}"/>
              </a:ext>
            </a:extLst>
          </p:cNvPr>
          <p:cNvGrpSpPr/>
          <p:nvPr/>
        </p:nvGrpSpPr>
        <p:grpSpPr>
          <a:xfrm>
            <a:off x="9717022" y="3814940"/>
            <a:ext cx="2273152" cy="2929960"/>
            <a:chOff x="9436883" y="105622"/>
            <a:chExt cx="2273152" cy="29299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AF744A-AFBE-7AA1-2E79-E4C1D6DCA3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01" r="33680" b="32816"/>
            <a:stretch/>
          </p:blipFill>
          <p:spPr>
            <a:xfrm>
              <a:off x="9700659" y="105622"/>
              <a:ext cx="1456134" cy="186631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926757-A57F-72CF-AB42-F95FF9EB0626}"/>
                </a:ext>
              </a:extLst>
            </p:cNvPr>
            <p:cNvSpPr txBox="1"/>
            <p:nvPr/>
          </p:nvSpPr>
          <p:spPr>
            <a:xfrm>
              <a:off x="9436883" y="2019919"/>
              <a:ext cx="227315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 Kevin Rouault Pierre, Barts Cancer Institute</a:t>
              </a:r>
              <a:endPara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389A7E1-E16C-B7E7-D611-C87B536A22D6}"/>
              </a:ext>
            </a:extLst>
          </p:cNvPr>
          <p:cNvSpPr txBox="1"/>
          <p:nvPr/>
        </p:nvSpPr>
        <p:spPr>
          <a:xfrm>
            <a:off x="9291176" y="2936212"/>
            <a:ext cx="2778187" cy="707886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</a:t>
            </a:r>
            <a:r>
              <a:rPr lang="en-US" sz="2000" b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Onima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Chowdhury, University of Oxford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30AA5957-0756-F4CD-5B74-DE8DCBEB00D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1277" t="8583" r="5295" b="24492"/>
          <a:stretch/>
        </p:blipFill>
        <p:spPr>
          <a:xfrm>
            <a:off x="9652830" y="113100"/>
            <a:ext cx="2337344" cy="2710012"/>
          </a:xfrm>
          <a:prstGeom prst="rect">
            <a:avLst/>
          </a:prstGeom>
        </p:spPr>
      </p:pic>
      <p:pic>
        <p:nvPicPr>
          <p:cNvPr id="1032" name="Picture 8" descr="Homepage">
            <a:hlinkClick r:id="rId7"/>
            <a:extLst>
              <a:ext uri="{FF2B5EF4-FFF2-40B4-BE49-F238E27FC236}">
                <a16:creationId xmlns:a16="http://schemas.microsoft.com/office/drawing/2014/main" id="{C5D57925-7783-3BE2-5E41-DC1E90C12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1" y="5240488"/>
            <a:ext cx="254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hamlogo-1026444">
            <a:extLst>
              <a:ext uri="{FF2B5EF4-FFF2-40B4-BE49-F238E27FC236}">
                <a16:creationId xmlns:a16="http://schemas.microsoft.com/office/drawing/2014/main" id="{2F967875-56FD-9D80-4091-C312D4247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006" y="5263736"/>
            <a:ext cx="3029284" cy="118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s://logodownload.org/wp-content/uploads/2020/12/university-of-oxford-logo-0.png">
            <a:extLst>
              <a:ext uri="{FF2B5EF4-FFF2-40B4-BE49-F238E27FC236}">
                <a16:creationId xmlns:a16="http://schemas.microsoft.com/office/drawing/2014/main" id="{F118FF17-6E97-9917-A2FF-8A68270B43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0025" y="5134859"/>
            <a:ext cx="1457135" cy="145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9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331558-C958-DE1C-03B7-7470DC88DA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359"/>
          <a:stretch>
            <a:fillRect/>
          </a:stretch>
        </p:blipFill>
        <p:spPr>
          <a:xfrm>
            <a:off x="127077" y="0"/>
            <a:ext cx="8485502" cy="275400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D461A6C-403E-FDF3-C150-5AE12F2F5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4569239"/>
              </p:ext>
            </p:extLst>
          </p:nvPr>
        </p:nvGraphicFramePr>
        <p:xfrm>
          <a:off x="790595" y="3226829"/>
          <a:ext cx="5849691" cy="2281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CFCD77E-AC74-69DC-2032-FD1D68433193}"/>
              </a:ext>
            </a:extLst>
          </p:cNvPr>
          <p:cNvSpPr txBox="1"/>
          <p:nvPr/>
        </p:nvSpPr>
        <p:spPr>
          <a:xfrm>
            <a:off x="9281160" y="6355080"/>
            <a:ext cx="2286000" cy="20116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r">
              <a:spcAft>
                <a:spcPts val="0"/>
              </a:spcAft>
            </a:pPr>
            <a:r>
              <a:rPr sz="950" b="0" dirty="0">
                <a:solidFill>
                  <a:srgbClr val="545A60"/>
                </a:solidFill>
                <a:latin typeface="Aptos"/>
              </a:rPr>
              <a:t>MDS UK meeting • 16 June 2026</a:t>
            </a:r>
          </a:p>
        </p:txBody>
      </p:sp>
    </p:spTree>
    <p:extLst>
      <p:ext uri="{BB962C8B-B14F-4D97-AF65-F5344CB8AC3E}">
        <p14:creationId xmlns:p14="http://schemas.microsoft.com/office/powerpoint/2010/main" val="1783081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43CD-62EF-BE44-80BB-F911C094A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756"/>
            <a:ext cx="10515600" cy="1325563"/>
          </a:xfrm>
        </p:spPr>
        <p:txBody>
          <a:bodyPr wrap="square" lIns="182880" rIns="182880"/>
          <a:lstStyle/>
          <a:p>
            <a:r>
              <a:rPr lang="en-US" sz="3600" dirty="0">
                <a:latin typeface="Calibri"/>
              </a:rPr>
              <a:t>Treatment is limited to supportive care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45759F-A2F0-EC4A-12C8-43E1FD421CC3}"/>
              </a:ext>
            </a:extLst>
          </p:cNvPr>
          <p:cNvGrpSpPr/>
          <p:nvPr/>
        </p:nvGrpSpPr>
        <p:grpSpPr>
          <a:xfrm>
            <a:off x="821644" y="1612066"/>
            <a:ext cx="5783339" cy="3514533"/>
            <a:chOff x="821644" y="1612066"/>
            <a:chExt cx="5783339" cy="3514533"/>
          </a:xfrm>
        </p:grpSpPr>
        <p:pic>
          <p:nvPicPr>
            <p:cNvPr id="5" name="Picture 18">
              <a:extLst>
                <a:ext uri="{FF2B5EF4-FFF2-40B4-BE49-F238E27FC236}">
                  <a16:creationId xmlns:a16="http://schemas.microsoft.com/office/drawing/2014/main" id="{953D665A-5961-534E-ACA9-1194613BF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272" y="3660249"/>
              <a:ext cx="1617096" cy="146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 descr="Aranesp® (darbepoetin alfa) | For Healthcare Professionals">
              <a:extLst>
                <a:ext uri="{FF2B5EF4-FFF2-40B4-BE49-F238E27FC236}">
                  <a16:creationId xmlns:a16="http://schemas.microsoft.com/office/drawing/2014/main" id="{96BD1077-9C14-1547-96CD-FE85A95A8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644" y="1612066"/>
              <a:ext cx="3607505" cy="189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024295-741F-B64E-828F-AB8DEBAACBC2}"/>
                </a:ext>
              </a:extLst>
            </p:cNvPr>
            <p:cNvSpPr txBox="1"/>
            <p:nvPr/>
          </p:nvSpPr>
          <p:spPr>
            <a:xfrm>
              <a:off x="4869636" y="3956791"/>
              <a:ext cx="1735347" cy="461665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Transfusions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98860F-D4AA-8848-A977-6A177A683E01}"/>
                </a:ext>
              </a:extLst>
            </p:cNvPr>
            <p:cNvSpPr txBox="1"/>
            <p:nvPr/>
          </p:nvSpPr>
          <p:spPr>
            <a:xfrm>
              <a:off x="3849249" y="1708995"/>
              <a:ext cx="2089355" cy="461665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Growth Factors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C079C1-57FD-55F7-4B37-8FB1EAA670D4}"/>
              </a:ext>
            </a:extLst>
          </p:cNvPr>
          <p:cNvGrpSpPr/>
          <p:nvPr/>
        </p:nvGrpSpPr>
        <p:grpSpPr>
          <a:xfrm>
            <a:off x="4429149" y="4891906"/>
            <a:ext cx="5303611" cy="1893795"/>
            <a:chOff x="4429149" y="4891906"/>
            <a:chExt cx="5303611" cy="1893795"/>
          </a:xfrm>
        </p:grpSpPr>
        <p:pic>
          <p:nvPicPr>
            <p:cNvPr id="3080" name="Picture 8" descr="Be Part of Research">
              <a:extLst>
                <a:ext uri="{FF2B5EF4-FFF2-40B4-BE49-F238E27FC236}">
                  <a16:creationId xmlns:a16="http://schemas.microsoft.com/office/drawing/2014/main" id="{F2288D08-95BA-D740-B921-2BCAC33F1D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49" y="4891906"/>
              <a:ext cx="3464590" cy="189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EAC84E-094F-B049-98A6-FF954060CB11}"/>
                </a:ext>
              </a:extLst>
            </p:cNvPr>
            <p:cNvSpPr txBox="1"/>
            <p:nvPr/>
          </p:nvSpPr>
          <p:spPr>
            <a:xfrm>
              <a:off x="7569988" y="4891906"/>
              <a:ext cx="2162772" cy="584775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Clinical Trial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A70F089-5354-0B8B-96BE-B82D4D2ABD50}"/>
              </a:ext>
            </a:extLst>
          </p:cNvPr>
          <p:cNvSpPr/>
          <p:nvPr/>
        </p:nvSpPr>
        <p:spPr>
          <a:xfrm>
            <a:off x="0" y="5275375"/>
            <a:ext cx="4828113" cy="461665"/>
          </a:xfrm>
          <a:prstGeom prst="rect">
            <a:avLst/>
          </a:prstGeom>
        </p:spPr>
        <p:txBody>
          <a:bodyPr wrap="square" lIns="182880" rIns="182880">
            <a:spAutoFit/>
          </a:bodyPr>
          <a:lstStyle/>
          <a:p>
            <a:r>
              <a:rPr lang="en-GB" sz="1200" b="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BSH recommendations. Killick et al, BJH 2021</a:t>
            </a:r>
          </a:p>
          <a:p>
            <a:r>
              <a:rPr lang="en-GB" sz="1200" b="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ELN recommendations. </a:t>
            </a:r>
            <a:r>
              <a:rPr lang="en-GB" sz="1200" b="0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Malcovati</a:t>
            </a:r>
            <a:r>
              <a:rPr lang="en-GB" sz="1200" b="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 et al,</a:t>
            </a:r>
            <a:r>
              <a:rPr lang="en-GB" sz="1200" b="0" i="1" dirty="0">
                <a:latin typeface="Calibri"/>
              </a:rPr>
              <a:t> </a:t>
            </a:r>
            <a:r>
              <a:rPr lang="en-GB" sz="1200" b="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Blood 2013</a:t>
            </a:r>
            <a:endParaRPr lang="en-US" sz="1200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60FA29-BB68-6776-9D99-E43BB6EF934D}"/>
              </a:ext>
            </a:extLst>
          </p:cNvPr>
          <p:cNvGrpSpPr/>
          <p:nvPr/>
        </p:nvGrpSpPr>
        <p:grpSpPr>
          <a:xfrm>
            <a:off x="7522141" y="553802"/>
            <a:ext cx="4056243" cy="3878128"/>
            <a:chOff x="8367366" y="218347"/>
            <a:chExt cx="3059912" cy="29698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ACFF6C1-7EF6-0E9F-6C35-73D78CD73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32234" y="218347"/>
              <a:ext cx="2995044" cy="17400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EFA9AC0-9837-1A94-8A99-EA0D8F034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67366" y="1978019"/>
              <a:ext cx="2995044" cy="1210207"/>
            </a:xfrm>
            <a:prstGeom prst="rect">
              <a:avLst/>
            </a:prstGeom>
          </p:spPr>
        </p:pic>
      </p:grpSp>
      <p:sp>
        <p:nvSpPr>
          <p:cNvPr id="12" name="Multiply 11">
            <a:extLst>
              <a:ext uri="{FF2B5EF4-FFF2-40B4-BE49-F238E27FC236}">
                <a16:creationId xmlns:a16="http://schemas.microsoft.com/office/drawing/2014/main" id="{C3E784AC-D44B-1050-75CF-58438AD6B0C2}"/>
              </a:ext>
            </a:extLst>
          </p:cNvPr>
          <p:cNvSpPr/>
          <p:nvPr/>
        </p:nvSpPr>
        <p:spPr>
          <a:xfrm>
            <a:off x="7904523" y="1543902"/>
            <a:ext cx="3377467" cy="251705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4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69602-06D8-90E7-D2F2-DA90BD846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2E2E0E-DD11-E454-1F63-AE06BB23E5E1}"/>
              </a:ext>
            </a:extLst>
          </p:cNvPr>
          <p:cNvSpPr/>
          <p:nvPr/>
        </p:nvSpPr>
        <p:spPr>
          <a:xfrm>
            <a:off x="0" y="-896"/>
            <a:ext cx="121920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82880" rIns="18288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Precision Medicine for SF3B1 mutated MDS related anaemia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BE05E2-C35D-4903-6936-4F9F02E3E322}"/>
              </a:ext>
            </a:extLst>
          </p:cNvPr>
          <p:cNvSpPr txBox="1"/>
          <p:nvPr/>
        </p:nvSpPr>
        <p:spPr>
          <a:xfrm>
            <a:off x="-147030" y="4359526"/>
            <a:ext cx="2463563" cy="830997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Kevin Rouault-Pierre, Queen Mary University of London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375E81-C21A-69B4-60EC-FDCF5000E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37" y="2978941"/>
            <a:ext cx="981541" cy="1255885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A25D7E-DB29-9C5D-63E6-ECA6A9234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135" y="810277"/>
            <a:ext cx="4675124" cy="177429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1E94C31-371D-12B1-543C-30E36E7C1B04}"/>
              </a:ext>
            </a:extLst>
          </p:cNvPr>
          <p:cNvGrpSpPr/>
          <p:nvPr/>
        </p:nvGrpSpPr>
        <p:grpSpPr>
          <a:xfrm>
            <a:off x="1493423" y="2838133"/>
            <a:ext cx="2972665" cy="1107996"/>
            <a:chOff x="-174839" y="3825201"/>
            <a:chExt cx="3310635" cy="1308092"/>
          </a:xfrm>
        </p:grpSpPr>
        <p:sp>
          <p:nvSpPr>
            <p:cNvPr id="6" name="ZoneTexte 8">
              <a:extLst>
                <a:ext uri="{FF2B5EF4-FFF2-40B4-BE49-F238E27FC236}">
                  <a16:creationId xmlns:a16="http://schemas.microsoft.com/office/drawing/2014/main" id="{BA14198D-E907-3175-BF55-CBB2657BD0DE}"/>
                </a:ext>
              </a:extLst>
            </p:cNvPr>
            <p:cNvSpPr txBox="1"/>
            <p:nvPr/>
          </p:nvSpPr>
          <p:spPr>
            <a:xfrm flipH="1">
              <a:off x="-174839" y="4660926"/>
              <a:ext cx="3310635" cy="47236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lang="fr-F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 </a:t>
              </a:r>
              <a:r>
                <a:rPr lang="fr-FR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reduction</a:t>
              </a:r>
              <a:endParaRPr lang="fr-F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E1E6FE-5E28-2635-BDCC-D9F1B494EBB2}"/>
                </a:ext>
              </a:extLst>
            </p:cNvPr>
            <p:cNvSpPr/>
            <p:nvPr/>
          </p:nvSpPr>
          <p:spPr>
            <a:xfrm>
              <a:off x="-170202" y="3825201"/>
              <a:ext cx="2942146" cy="835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COASY: Coenzyme A synthase</a:t>
              </a:r>
            </a:p>
          </p:txBody>
        </p:sp>
      </p:grpSp>
      <p:pic>
        <p:nvPicPr>
          <p:cNvPr id="9" name="Picture 8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33BB0BDF-B202-36B2-ECCD-26C7363486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495" b="16549"/>
          <a:stretch/>
        </p:blipFill>
        <p:spPr>
          <a:xfrm>
            <a:off x="4466088" y="1826039"/>
            <a:ext cx="6552775" cy="4325020"/>
          </a:xfrm>
          <a:prstGeom prst="rect">
            <a:avLst/>
          </a:prstGeom>
        </p:spPr>
      </p:pic>
      <p:pic>
        <p:nvPicPr>
          <p:cNvPr id="14" name="Picture 13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D3B9D63C-9DEF-1740-4EAE-8B436F29B2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79" t="13790" r="90122" b="78376"/>
          <a:stretch/>
        </p:blipFill>
        <p:spPr>
          <a:xfrm>
            <a:off x="7052544" y="1175341"/>
            <a:ext cx="630894" cy="5014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4D0170A-3E97-4A27-D197-D80B990B19FA}"/>
              </a:ext>
            </a:extLst>
          </p:cNvPr>
          <p:cNvGrpSpPr/>
          <p:nvPr/>
        </p:nvGrpSpPr>
        <p:grpSpPr>
          <a:xfrm>
            <a:off x="5440520" y="738067"/>
            <a:ext cx="1117596" cy="958383"/>
            <a:chOff x="5440520" y="738067"/>
            <a:chExt cx="1117596" cy="958383"/>
          </a:xfrm>
        </p:grpSpPr>
        <p:pic>
          <p:nvPicPr>
            <p:cNvPr id="13" name="Picture 12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0C027786-24F2-ADF7-BC0D-0F9417786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4416" r="90122" b="86448"/>
            <a:stretch/>
          </p:blipFill>
          <p:spPr>
            <a:xfrm>
              <a:off x="5440520" y="1111674"/>
              <a:ext cx="903278" cy="58477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747BB6-7074-083F-C0A2-9A129695C2A2}"/>
                </a:ext>
              </a:extLst>
            </p:cNvPr>
            <p:cNvSpPr/>
            <p:nvPr/>
          </p:nvSpPr>
          <p:spPr>
            <a:xfrm>
              <a:off x="5440520" y="738067"/>
              <a:ext cx="1117596" cy="400110"/>
            </a:xfrm>
            <a:prstGeom prst="rect">
              <a:avLst/>
            </a:prstGeom>
          </p:spPr>
          <p:txBody>
            <a:bodyPr wrap="square" lIns="182880" rIns="182880">
              <a:spAutoFit/>
            </a:bodyPr>
            <a:lstStyle/>
            <a:p>
              <a:r>
                <a:rPr lang="en-GB" sz="2000" b="0" i="1" dirty="0">
                  <a:latin typeface="Calibri" panose="020B0604020202020204" pitchFamily="34" charset="0"/>
                  <a:cs typeface="Arial" panose="020B0604020202020204" pitchFamily="34" charset="0"/>
                </a:rPr>
                <a:t>COASY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A214A5E-4CE9-1254-2BD1-632A90628CD5}"/>
              </a:ext>
            </a:extLst>
          </p:cNvPr>
          <p:cNvSpPr/>
          <p:nvPr/>
        </p:nvSpPr>
        <p:spPr>
          <a:xfrm>
            <a:off x="6924333" y="755095"/>
            <a:ext cx="1117596" cy="400110"/>
          </a:xfrm>
          <a:prstGeom prst="rect">
            <a:avLst/>
          </a:prstGeom>
        </p:spPr>
        <p:txBody>
          <a:bodyPr wrap="square" lIns="182880" rIns="182880">
            <a:spAutoFit/>
          </a:bodyPr>
          <a:lstStyle/>
          <a:p>
            <a:r>
              <a:rPr lang="en-GB" sz="2000" b="0" i="1" dirty="0">
                <a:latin typeface="Calibri" panose="020B0604020202020204" pitchFamily="34" charset="0"/>
                <a:cs typeface="Arial" panose="020B0604020202020204" pitchFamily="34" charset="0"/>
              </a:rPr>
              <a:t>VitB5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865143-0F43-E698-313E-367A32B202F0}"/>
              </a:ext>
            </a:extLst>
          </p:cNvPr>
          <p:cNvSpPr/>
          <p:nvPr/>
        </p:nvSpPr>
        <p:spPr>
          <a:xfrm>
            <a:off x="4965587" y="1884825"/>
            <a:ext cx="1950162" cy="338554"/>
          </a:xfrm>
          <a:prstGeom prst="rect">
            <a:avLst/>
          </a:prstGeom>
        </p:spPr>
        <p:txBody>
          <a:bodyPr wrap="square" lIns="182880" rIns="182880">
            <a:spAutoFit/>
          </a:bodyPr>
          <a:lstStyle/>
          <a:p>
            <a:r>
              <a:rPr lang="en-GB" sz="2000" b="0" i="1" dirty="0">
                <a:latin typeface="Calibri" panose="020B0604020202020204" pitchFamily="34" charset="0"/>
                <a:cs typeface="Arial" panose="020B0604020202020204" pitchFamily="34" charset="0"/>
              </a:rPr>
              <a:t>Healthy individual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85026B-1715-1225-B68C-E2A244B06B04}"/>
              </a:ext>
            </a:extLst>
          </p:cNvPr>
          <p:cNvSpPr/>
          <p:nvPr/>
        </p:nvSpPr>
        <p:spPr>
          <a:xfrm>
            <a:off x="7356955" y="2033957"/>
            <a:ext cx="1412215" cy="338554"/>
          </a:xfrm>
          <a:prstGeom prst="rect">
            <a:avLst/>
          </a:prstGeom>
        </p:spPr>
        <p:txBody>
          <a:bodyPr wrap="square" lIns="182880" rIns="182880">
            <a:spAutoFit/>
          </a:bodyPr>
          <a:lstStyle/>
          <a:p>
            <a:r>
              <a:rPr lang="en-GB" sz="2000" b="0" i="1" dirty="0">
                <a:latin typeface="Calibri" panose="020B0604020202020204" pitchFamily="34" charset="0"/>
                <a:cs typeface="Arial" panose="020B0604020202020204" pitchFamily="34" charset="0"/>
              </a:rPr>
              <a:t>MDS patient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C92BC8-9614-E25B-CD1C-DAA88FFBEDDC}"/>
              </a:ext>
            </a:extLst>
          </p:cNvPr>
          <p:cNvSpPr/>
          <p:nvPr/>
        </p:nvSpPr>
        <p:spPr>
          <a:xfrm>
            <a:off x="9340923" y="1777133"/>
            <a:ext cx="2255145" cy="338554"/>
          </a:xfrm>
          <a:prstGeom prst="rect">
            <a:avLst/>
          </a:prstGeom>
        </p:spPr>
        <p:txBody>
          <a:bodyPr wrap="square" lIns="182880" rIns="182880">
            <a:spAutoFit/>
          </a:bodyPr>
          <a:lstStyle/>
          <a:p>
            <a:r>
              <a:rPr lang="en-GB" sz="2000" b="0" i="1" dirty="0">
                <a:latin typeface="Calibri" panose="020B0604020202020204" pitchFamily="34" charset="0"/>
                <a:cs typeface="Arial" panose="020B0604020202020204" pitchFamily="34" charset="0"/>
              </a:rPr>
              <a:t>MDS patient + VitB5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0B0377-3D5C-A43A-C60C-BE62358CD973}"/>
              </a:ext>
            </a:extLst>
          </p:cNvPr>
          <p:cNvCxnSpPr/>
          <p:nvPr/>
        </p:nvCxnSpPr>
        <p:spPr>
          <a:xfrm>
            <a:off x="7052544" y="2271454"/>
            <a:ext cx="0" cy="3539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97C2046-BBE1-B3F3-6045-404F123EB66B}"/>
              </a:ext>
            </a:extLst>
          </p:cNvPr>
          <p:cNvCxnSpPr/>
          <p:nvPr/>
        </p:nvCxnSpPr>
        <p:spPr>
          <a:xfrm>
            <a:off x="9014079" y="2271454"/>
            <a:ext cx="0" cy="3539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9AD1628-04D5-1D6C-D318-AF58095C62FB}"/>
              </a:ext>
            </a:extLst>
          </p:cNvPr>
          <p:cNvCxnSpPr>
            <a:cxnSpLocks/>
          </p:cNvCxnSpPr>
          <p:nvPr/>
        </p:nvCxnSpPr>
        <p:spPr>
          <a:xfrm>
            <a:off x="5833640" y="4604881"/>
            <a:ext cx="0" cy="3702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FE15859-01ED-724B-42A2-94F6C3AF9A60}"/>
              </a:ext>
            </a:extLst>
          </p:cNvPr>
          <p:cNvCxnSpPr>
            <a:cxnSpLocks/>
          </p:cNvCxnSpPr>
          <p:nvPr/>
        </p:nvCxnSpPr>
        <p:spPr>
          <a:xfrm>
            <a:off x="8082125" y="4604880"/>
            <a:ext cx="0" cy="3702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AC74ED0-9C57-15EC-D512-C9BF622D5AB4}"/>
              </a:ext>
            </a:extLst>
          </p:cNvPr>
          <p:cNvCxnSpPr>
            <a:cxnSpLocks/>
          </p:cNvCxnSpPr>
          <p:nvPr/>
        </p:nvCxnSpPr>
        <p:spPr>
          <a:xfrm>
            <a:off x="10240306" y="4572159"/>
            <a:ext cx="0" cy="3702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761BFD6-AE02-DC24-5E6B-0CAD03BDEF0E}"/>
              </a:ext>
            </a:extLst>
          </p:cNvPr>
          <p:cNvCxnSpPr>
            <a:cxnSpLocks/>
          </p:cNvCxnSpPr>
          <p:nvPr/>
        </p:nvCxnSpPr>
        <p:spPr>
          <a:xfrm>
            <a:off x="6808721" y="1375467"/>
            <a:ext cx="79377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CC49B88-CE58-1A99-ECCC-568DC79E1257}"/>
              </a:ext>
            </a:extLst>
          </p:cNvPr>
          <p:cNvSpPr/>
          <p:nvPr/>
        </p:nvSpPr>
        <p:spPr>
          <a:xfrm>
            <a:off x="4771634" y="1954265"/>
            <a:ext cx="2340412" cy="42555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rIns="182880"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8BD749-1B4C-0395-CF7B-CB56E23E59F8}"/>
              </a:ext>
            </a:extLst>
          </p:cNvPr>
          <p:cNvSpPr/>
          <p:nvPr/>
        </p:nvSpPr>
        <p:spPr>
          <a:xfrm>
            <a:off x="6673667" y="2035378"/>
            <a:ext cx="2340412" cy="40115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rIns="182880"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838B62-4B0D-3BC8-8BD7-09201D6144E2}"/>
              </a:ext>
            </a:extLst>
          </p:cNvPr>
          <p:cNvSpPr/>
          <p:nvPr/>
        </p:nvSpPr>
        <p:spPr>
          <a:xfrm>
            <a:off x="8841873" y="1819798"/>
            <a:ext cx="2340412" cy="40115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rIns="182880" rtlCol="0" anchor="ctr"/>
          <a:lstStyle/>
          <a:p>
            <a:pPr algn="ctr"/>
            <a:endParaRPr lang="en-GB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D0A52D-7F1B-700F-1470-CF86710F5B70}"/>
              </a:ext>
            </a:extLst>
          </p:cNvPr>
          <p:cNvGrpSpPr/>
          <p:nvPr/>
        </p:nvGrpSpPr>
        <p:grpSpPr>
          <a:xfrm>
            <a:off x="7689796" y="741011"/>
            <a:ext cx="2059991" cy="1021331"/>
            <a:chOff x="7689796" y="741011"/>
            <a:chExt cx="2059991" cy="102133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F5418C9-109B-7FAA-A25E-D9044856E9D3}"/>
                </a:ext>
              </a:extLst>
            </p:cNvPr>
            <p:cNvGrpSpPr/>
            <p:nvPr/>
          </p:nvGrpSpPr>
          <p:grpSpPr>
            <a:xfrm>
              <a:off x="7689796" y="741011"/>
              <a:ext cx="1946788" cy="1021331"/>
              <a:chOff x="7689796" y="741011"/>
              <a:chExt cx="1946788" cy="102133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157D0A1-571D-1975-C384-5EB9B748CDD2}"/>
                  </a:ext>
                </a:extLst>
              </p:cNvPr>
              <p:cNvGrpSpPr/>
              <p:nvPr/>
            </p:nvGrpSpPr>
            <p:grpSpPr>
              <a:xfrm>
                <a:off x="7689796" y="1012626"/>
                <a:ext cx="1946788" cy="749716"/>
                <a:chOff x="7689796" y="1012626"/>
                <a:chExt cx="1946788" cy="749716"/>
              </a:xfrm>
            </p:grpSpPr>
            <p:pic>
              <p:nvPicPr>
                <p:cNvPr id="38" name="Picture 37" descr="A screenshot of a video game&#10;&#10;AI-generated content may be incorrect.">
                  <a:extLst>
                    <a:ext uri="{FF2B5EF4-FFF2-40B4-BE49-F238E27FC236}">
                      <a16:creationId xmlns:a16="http://schemas.microsoft.com/office/drawing/2014/main" id="{F14128FF-0EC5-F4EF-4A53-22240847CA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rcRect l="1552" t="88287" r="77158"/>
                <a:stretch/>
              </p:blipFill>
              <p:spPr>
                <a:xfrm>
                  <a:off x="7689796" y="1012626"/>
                  <a:ext cx="1946788" cy="749716"/>
                </a:xfrm>
                <a:prstGeom prst="rect">
                  <a:avLst/>
                </a:prstGeom>
              </p:spPr>
            </p:pic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F38D9C7E-0343-AB9C-191E-FDB3C7ADFA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83319" y="1375467"/>
                  <a:ext cx="544371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80E7D5F-DAB4-4603-A49A-DDA52B5E2847}"/>
                  </a:ext>
                </a:extLst>
              </p:cNvPr>
              <p:cNvSpPr/>
              <p:nvPr/>
            </p:nvSpPr>
            <p:spPr>
              <a:xfrm>
                <a:off x="7802999" y="741011"/>
                <a:ext cx="58549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Hb</a:t>
                </a: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B8D0CF6-6896-2C58-0163-BAB1F46CC349}"/>
                </a:ext>
              </a:extLst>
            </p:cNvPr>
            <p:cNvSpPr/>
            <p:nvPr/>
          </p:nvSpPr>
          <p:spPr>
            <a:xfrm>
              <a:off x="8932060" y="748854"/>
              <a:ext cx="817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RBC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01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09167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CA0E4-E39F-4E8C-AFE8-B4DE19518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nds Taking Medicine Capsules ...">
            <a:extLst>
              <a:ext uri="{FF2B5EF4-FFF2-40B4-BE49-F238E27FC236}">
                <a16:creationId xmlns:a16="http://schemas.microsoft.com/office/drawing/2014/main" id="{0D873EDF-3C18-96B2-98E1-87534726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168" y="218224"/>
            <a:ext cx="2687003" cy="268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dicine Clipart Illustration ...">
            <a:extLst>
              <a:ext uri="{FF2B5EF4-FFF2-40B4-BE49-F238E27FC236}">
                <a16:creationId xmlns:a16="http://schemas.microsoft.com/office/drawing/2014/main" id="{845F0F88-28AE-1F5F-6B77-4C800EBE9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79" y="5847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E9FBDD-EEF1-7AE4-7A73-2A430899769C}"/>
              </a:ext>
            </a:extLst>
          </p:cNvPr>
          <p:cNvSpPr txBox="1"/>
          <p:nvPr/>
        </p:nvSpPr>
        <p:spPr>
          <a:xfrm>
            <a:off x="4245628" y="2831868"/>
            <a:ext cx="3246081" cy="707886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algn="ctr"/>
            <a:r>
              <a:rPr lang="en-GB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VITAMIN B5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51A48D-33AD-836E-9E9C-949763896443}"/>
              </a:ext>
            </a:extLst>
          </p:cNvPr>
          <p:cNvSpPr txBox="1"/>
          <p:nvPr/>
        </p:nvSpPr>
        <p:spPr>
          <a:xfrm>
            <a:off x="8686800" y="2751890"/>
            <a:ext cx="1097608" cy="400110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GB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Tablet</a:t>
            </a:r>
          </a:p>
        </p:txBody>
      </p:sp>
      <p:pic>
        <p:nvPicPr>
          <p:cNvPr id="1030" name="Picture 6" descr="skull and crossbones linear icon ...">
            <a:extLst>
              <a:ext uri="{FF2B5EF4-FFF2-40B4-BE49-F238E27FC236}">
                <a16:creationId xmlns:a16="http://schemas.microsoft.com/office/drawing/2014/main" id="{5B4DC5CF-58BB-8804-2076-1DE07F13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05" y="60876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53BD09-B337-275A-B190-D79840E0CC73}"/>
              </a:ext>
            </a:extLst>
          </p:cNvPr>
          <p:cNvSpPr txBox="1"/>
          <p:nvPr/>
        </p:nvSpPr>
        <p:spPr>
          <a:xfrm>
            <a:off x="466867" y="2490280"/>
            <a:ext cx="3221459" cy="400110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GB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Minimal side-effects</a:t>
            </a:r>
          </a:p>
        </p:txBody>
      </p:sp>
      <p:pic>
        <p:nvPicPr>
          <p:cNvPr id="1032" name="Picture 8" descr="How can we lower cholesterol Levels?">
            <a:extLst>
              <a:ext uri="{FF2B5EF4-FFF2-40B4-BE49-F238E27FC236}">
                <a16:creationId xmlns:a16="http://schemas.microsoft.com/office/drawing/2014/main" id="{77EA217E-4BBB-24D6-7268-F453AB460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67" y="385729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75FAC2C-6691-852C-7BB0-43E154F222C5}"/>
              </a:ext>
            </a:extLst>
          </p:cNvPr>
          <p:cNvSpPr txBox="1"/>
          <p:nvPr/>
        </p:nvSpPr>
        <p:spPr>
          <a:xfrm>
            <a:off x="409377" y="5429073"/>
            <a:ext cx="2972480" cy="400110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GB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Lowers cholesterol</a:t>
            </a:r>
          </a:p>
        </p:txBody>
      </p:sp>
      <p:pic>
        <p:nvPicPr>
          <p:cNvPr id="1034" name="Picture 10" descr="Acne Skin PNG Transparent Images Free Download | Vector Files | Pngtree">
            <a:extLst>
              <a:ext uri="{FF2B5EF4-FFF2-40B4-BE49-F238E27FC236}">
                <a16:creationId xmlns:a16="http://schemas.microsoft.com/office/drawing/2014/main" id="{C84D3FFC-F5B8-6E2F-DDE9-03E0302FC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5"/>
          <a:stretch/>
        </p:blipFill>
        <p:spPr bwMode="auto">
          <a:xfrm>
            <a:off x="8682486" y="3578727"/>
            <a:ext cx="1573946" cy="234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EA13465-03A3-FADE-CC66-6033455462B7}"/>
              </a:ext>
            </a:extLst>
          </p:cNvPr>
          <p:cNvSpPr txBox="1"/>
          <p:nvPr/>
        </p:nvSpPr>
        <p:spPr>
          <a:xfrm>
            <a:off x="8529235" y="5659815"/>
            <a:ext cx="2552174" cy="400110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r>
              <a:rPr lang="en-GB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Helps with acne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028CC04-62ED-5802-5F70-620A8D6C876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54258" y="4026132"/>
            <a:ext cx="2028825" cy="20002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640E1A-FD0D-0BC5-AE59-D2026F383415}"/>
              </a:ext>
            </a:extLst>
          </p:cNvPr>
          <p:cNvSpPr txBox="1"/>
          <p:nvPr/>
        </p:nvSpPr>
        <p:spPr>
          <a:xfrm>
            <a:off x="3957938" y="5952293"/>
            <a:ext cx="3995214" cy="707886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algn="ctr"/>
            <a:r>
              <a:rPr lang="en-GB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Found in small amounts in a variety of foods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CF3B55-496C-5422-3D4A-41D2CC2A2D2B}"/>
              </a:ext>
            </a:extLst>
          </p:cNvPr>
          <p:cNvSpPr txBox="1"/>
          <p:nvPr/>
        </p:nvSpPr>
        <p:spPr>
          <a:xfrm>
            <a:off x="9281160" y="6355080"/>
            <a:ext cx="2286000" cy="20116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r">
              <a:spcAft>
                <a:spcPts val="0"/>
              </a:spcAft>
            </a:pPr>
            <a:r>
              <a:rPr sz="950" b="0" dirty="0">
                <a:solidFill>
                  <a:srgbClr val="545A60"/>
                </a:solidFill>
                <a:latin typeface="Aptos"/>
              </a:rPr>
              <a:t>MDS UK meeting • 16 June 2026</a:t>
            </a:r>
          </a:p>
        </p:txBody>
      </p:sp>
    </p:spTree>
    <p:extLst>
      <p:ext uri="{BB962C8B-B14F-4D97-AF65-F5344CB8AC3E}">
        <p14:creationId xmlns:p14="http://schemas.microsoft.com/office/powerpoint/2010/main" val="82347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3C9C4-995B-FBE0-47CE-839A37B5A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C1FB7-24E3-D07A-D822-3C9FF4364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182880" rIns="182880">
            <a:normAutofit/>
          </a:bodyPr>
          <a:lstStyle/>
          <a:p>
            <a:pPr algn="l"/>
            <a:r>
              <a:rPr lang="en-GB" sz="3600" dirty="0">
                <a:latin typeface="Calibri"/>
              </a:rPr>
              <a:t>Study timelines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EFBB8AB-7B84-8868-4B9A-9D51D55B8442}"/>
              </a:ext>
            </a:extLst>
          </p:cNvPr>
          <p:cNvSpPr/>
          <p:nvPr/>
        </p:nvSpPr>
        <p:spPr>
          <a:xfrm>
            <a:off x="539015" y="1861668"/>
            <a:ext cx="2165685" cy="157132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rIns="182880"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94ED0B1-B8F3-E8F2-3FD8-A791E1AACCD5}"/>
              </a:ext>
            </a:extLst>
          </p:cNvPr>
          <p:cNvSpPr/>
          <p:nvPr/>
        </p:nvSpPr>
        <p:spPr>
          <a:xfrm>
            <a:off x="2120566" y="1853685"/>
            <a:ext cx="2473693" cy="1571324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rIns="182880"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AD433A63-C2E5-44A1-E0BA-40F5F831B0EE}"/>
              </a:ext>
            </a:extLst>
          </p:cNvPr>
          <p:cNvSpPr/>
          <p:nvPr/>
        </p:nvSpPr>
        <p:spPr>
          <a:xfrm>
            <a:off x="4027611" y="1853685"/>
            <a:ext cx="2549170" cy="1571325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rIns="182880"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3BB702D5-27FF-062A-07F7-1A6BE90F8B8A}"/>
              </a:ext>
            </a:extLst>
          </p:cNvPr>
          <p:cNvSpPr/>
          <p:nvPr/>
        </p:nvSpPr>
        <p:spPr>
          <a:xfrm>
            <a:off x="9458553" y="1808349"/>
            <a:ext cx="2473693" cy="1579308"/>
          </a:xfrm>
          <a:prstGeom prst="chevron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rIns="182880"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7230BB-20A8-151A-28DB-CE872F7DCFE5}"/>
              </a:ext>
            </a:extLst>
          </p:cNvPr>
          <p:cNvSpPr txBox="1"/>
          <p:nvPr/>
        </p:nvSpPr>
        <p:spPr>
          <a:xfrm>
            <a:off x="287126" y="3782728"/>
            <a:ext cx="1810633" cy="1938992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algn="ctr"/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Trial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under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 development with the University of Birmingham CRCTU.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AE317C-3053-27AA-7FD3-9393E7DBE89C}"/>
              </a:ext>
            </a:extLst>
          </p:cNvPr>
          <p:cNvSpPr txBox="1"/>
          <p:nvPr/>
        </p:nvSpPr>
        <p:spPr>
          <a:xfrm>
            <a:off x="2120566" y="3821229"/>
            <a:ext cx="1633747" cy="1015663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algn="ctr"/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Funding applications submitted.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D3E411-9BDC-565F-2D35-7F32EEB0001A}"/>
              </a:ext>
            </a:extLst>
          </p:cNvPr>
          <p:cNvSpPr txBox="1"/>
          <p:nvPr/>
        </p:nvSpPr>
        <p:spPr>
          <a:xfrm>
            <a:off x="4027611" y="3821229"/>
            <a:ext cx="1576338" cy="1938992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algn="ctr"/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Wait on outcomes while continuing to refine  design.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8CF4E7-1A5C-2B23-641A-38F5107A681D}"/>
              </a:ext>
            </a:extLst>
          </p:cNvPr>
          <p:cNvSpPr txBox="1"/>
          <p:nvPr/>
        </p:nvSpPr>
        <p:spPr>
          <a:xfrm>
            <a:off x="6828263" y="3832936"/>
            <a:ext cx="1947472" cy="707886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algn="ctr"/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Funding  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Success!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99DE0C-738E-9571-DA17-0E0438F98F28}"/>
              </a:ext>
            </a:extLst>
          </p:cNvPr>
          <p:cNvSpPr txBox="1"/>
          <p:nvPr/>
        </p:nvSpPr>
        <p:spPr>
          <a:xfrm>
            <a:off x="9458553" y="3772186"/>
            <a:ext cx="2223436" cy="1631216"/>
          </a:xfrm>
          <a:prstGeom prst="rect">
            <a:avLst/>
          </a:prstGeom>
          <a:noFill/>
        </p:spPr>
        <p:txBody>
          <a:bodyPr wrap="square" lIns="182880" rIns="182880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Recruit 1st patient within 1 year -  trial 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will be recruiting for 2 years in total.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634ED5-AAB1-585E-A3FD-5F404D986C7C}"/>
              </a:ext>
            </a:extLst>
          </p:cNvPr>
          <p:cNvSpPr txBox="1"/>
          <p:nvPr/>
        </p:nvSpPr>
        <p:spPr>
          <a:xfrm>
            <a:off x="926475" y="236234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AB3D7C-7499-4FBC-4A7E-55CE8348517E}"/>
              </a:ext>
            </a:extLst>
          </p:cNvPr>
          <p:cNvSpPr txBox="1"/>
          <p:nvPr/>
        </p:nvSpPr>
        <p:spPr>
          <a:xfrm>
            <a:off x="2950283" y="2039182"/>
            <a:ext cx="1357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Spring/ summer 2025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CA6276-E3F7-CA2F-501C-E9F45B762923}"/>
              </a:ext>
            </a:extLst>
          </p:cNvPr>
          <p:cNvSpPr txBox="1"/>
          <p:nvPr/>
        </p:nvSpPr>
        <p:spPr>
          <a:xfrm>
            <a:off x="4817843" y="2039181"/>
            <a:ext cx="1499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Autumn/Winter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9EDE70-533B-59A0-4344-42DF2D006094}"/>
              </a:ext>
            </a:extLst>
          </p:cNvPr>
          <p:cNvSpPr txBox="1"/>
          <p:nvPr/>
        </p:nvSpPr>
        <p:spPr>
          <a:xfrm>
            <a:off x="6800366" y="2177682"/>
            <a:ext cx="1357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Jan/Feb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329914-62AF-5F09-192C-71F0467F0252}"/>
              </a:ext>
            </a:extLst>
          </p:cNvPr>
          <p:cNvSpPr txBox="1"/>
          <p:nvPr/>
        </p:nvSpPr>
        <p:spPr>
          <a:xfrm>
            <a:off x="10214416" y="1808350"/>
            <a:ext cx="1357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2027-2030</a:t>
            </a:r>
          </a:p>
        </p:txBody>
      </p:sp>
      <p:pic>
        <p:nvPicPr>
          <p:cNvPr id="9" name="Picture 8" descr="CRUK Logo - The School Health Research Network">
            <a:extLst>
              <a:ext uri="{FF2B5EF4-FFF2-40B4-BE49-F238E27FC236}">
                <a16:creationId xmlns:a16="http://schemas.microsoft.com/office/drawing/2014/main" id="{6F629564-DEFD-A1CF-0250-D8E916307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304" y="1969037"/>
            <a:ext cx="3247571" cy="124828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ACD1E32-7D00-20E1-9E60-3337E0088491}"/>
              </a:ext>
            </a:extLst>
          </p:cNvPr>
          <p:cNvSpPr txBox="1"/>
          <p:nvPr/>
        </p:nvSpPr>
        <p:spPr>
          <a:xfrm>
            <a:off x="9281160" y="6355080"/>
            <a:ext cx="2286000" cy="20116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r">
              <a:spcAft>
                <a:spcPts val="0"/>
              </a:spcAft>
            </a:pPr>
            <a:r>
              <a:rPr sz="950" b="0" dirty="0">
                <a:solidFill>
                  <a:srgbClr val="545A60"/>
                </a:solidFill>
                <a:latin typeface="Aptos"/>
              </a:rPr>
              <a:t>MDS UK meeting • 16 June 2026</a:t>
            </a:r>
          </a:p>
        </p:txBody>
      </p:sp>
    </p:spTree>
    <p:extLst>
      <p:ext uri="{BB962C8B-B14F-4D97-AF65-F5344CB8AC3E}">
        <p14:creationId xmlns:p14="http://schemas.microsoft.com/office/powerpoint/2010/main" val="270521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7C2ECBE-0BB4-9075-1EDE-A6E2D0A8E511}"/>
              </a:ext>
            </a:extLst>
          </p:cNvPr>
          <p:cNvSpPr/>
          <p:nvPr/>
        </p:nvSpPr>
        <p:spPr>
          <a:xfrm>
            <a:off x="382819" y="211440"/>
            <a:ext cx="8504463" cy="6538873"/>
          </a:xfrm>
          <a:prstGeom prst="roundRect">
            <a:avLst/>
          </a:prstGeom>
          <a:solidFill>
            <a:srgbClr val="FFFFFF">
              <a:alpha val="94000"/>
            </a:srgbClr>
          </a:solidFill>
          <a:ln w="38100">
            <a:solidFill>
              <a:srgbClr val="D2E5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B6D85B4-2DA9-4212-9A1A-9869A6AB35C9}"/>
              </a:ext>
            </a:extLst>
          </p:cNvPr>
          <p:cNvSpPr txBox="1"/>
          <p:nvPr/>
        </p:nvSpPr>
        <p:spPr>
          <a:xfrm>
            <a:off x="1119245" y="383522"/>
            <a:ext cx="6407660" cy="929485"/>
          </a:xfrm>
          <a:prstGeom prst="rect">
            <a:avLst/>
          </a:prstGeom>
          <a:noFill/>
        </p:spPr>
        <p:txBody>
          <a:bodyPr wrap="square" lIns="36576" tIns="18288" rIns="36576" bIns="18288">
            <a:spAutoFit/>
          </a:bodyPr>
          <a:lstStyle/>
          <a:p>
            <a:pPr algn="l"/>
            <a:r>
              <a:rPr sz="2900" b="1" dirty="0">
                <a:solidFill>
                  <a:srgbClr val="0E334C"/>
                </a:solidFill>
                <a:latin typeface="Aptos"/>
              </a:rPr>
              <a:t>Could Vitamin B5 help </a:t>
            </a:r>
            <a:r>
              <a:rPr sz="2900" b="1" dirty="0" err="1">
                <a:solidFill>
                  <a:srgbClr val="0E334C"/>
                </a:solidFill>
                <a:latin typeface="Aptos"/>
              </a:rPr>
              <a:t>anaemia</a:t>
            </a:r>
            <a:r>
              <a:rPr sz="2900" b="1" dirty="0">
                <a:solidFill>
                  <a:srgbClr val="0E334C"/>
                </a:solidFill>
                <a:latin typeface="Aptos"/>
              </a:rPr>
              <a:t> in SF3B1-mutated MDS?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DE7B9F7F-690E-DCAF-5D94-710C5C6D1542}"/>
              </a:ext>
            </a:extLst>
          </p:cNvPr>
          <p:cNvSpPr/>
          <p:nvPr/>
        </p:nvSpPr>
        <p:spPr>
          <a:xfrm>
            <a:off x="890344" y="1756236"/>
            <a:ext cx="3658795" cy="1722735"/>
          </a:xfrm>
          <a:prstGeom prst="roundRect">
            <a:avLst/>
          </a:prstGeom>
          <a:solidFill>
            <a:srgbClr val="F7FBFD"/>
          </a:solidFill>
          <a:ln w="15240">
            <a:solidFill>
              <a:srgbClr val="B5D8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7568C86-09F4-382B-78F1-2E7BA616681E}"/>
              </a:ext>
            </a:extLst>
          </p:cNvPr>
          <p:cNvSpPr/>
          <p:nvPr/>
        </p:nvSpPr>
        <p:spPr>
          <a:xfrm>
            <a:off x="982631" y="1806883"/>
            <a:ext cx="459056" cy="451685"/>
          </a:xfrm>
          <a:prstGeom prst="ellipse">
            <a:avLst/>
          </a:prstGeom>
          <a:solidFill>
            <a:srgbClr val="E771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5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4905081-A12B-A2A5-05F6-BCE0334EB807}"/>
              </a:ext>
            </a:extLst>
          </p:cNvPr>
          <p:cNvSpPr txBox="1"/>
          <p:nvPr/>
        </p:nvSpPr>
        <p:spPr>
          <a:xfrm>
            <a:off x="1734603" y="1723753"/>
            <a:ext cx="2056190" cy="652486"/>
          </a:xfrm>
          <a:prstGeom prst="rect">
            <a:avLst/>
          </a:prstGeom>
          <a:noFill/>
        </p:spPr>
        <p:txBody>
          <a:bodyPr wrap="square" lIns="36576" tIns="18288" rIns="36576" bIns="18288">
            <a:spAutoFit/>
          </a:bodyPr>
          <a:lstStyle/>
          <a:p>
            <a:pPr algn="l"/>
            <a:r>
              <a:rPr sz="2000" b="1" dirty="0">
                <a:solidFill>
                  <a:srgbClr val="12405B"/>
                </a:solidFill>
                <a:latin typeface="Aptos"/>
              </a:rPr>
              <a:t>Who can take part?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F91BDD7-46CD-F521-B2F6-70DD121489BA}"/>
              </a:ext>
            </a:extLst>
          </p:cNvPr>
          <p:cNvSpPr txBox="1"/>
          <p:nvPr/>
        </p:nvSpPr>
        <p:spPr>
          <a:xfrm>
            <a:off x="1690605" y="2312108"/>
            <a:ext cx="2858535" cy="1144929"/>
          </a:xfrm>
          <a:prstGeom prst="rect">
            <a:avLst/>
          </a:prstGeom>
          <a:noFill/>
        </p:spPr>
        <p:txBody>
          <a:bodyPr wrap="square" lIns="36576" tIns="18288" rIns="36576" bIns="18288">
            <a:spAutoFit/>
          </a:bodyPr>
          <a:lstStyle/>
          <a:p>
            <a:pPr algn="l"/>
            <a:r>
              <a:rPr lang="en-GB" b="0" dirty="0">
                <a:solidFill>
                  <a:srgbClr val="344654"/>
                </a:solidFill>
                <a:latin typeface="Aptos"/>
              </a:rPr>
              <a:t>30 </a:t>
            </a:r>
            <a:r>
              <a:rPr b="0" dirty="0">
                <a:solidFill>
                  <a:srgbClr val="344654"/>
                </a:solidFill>
                <a:latin typeface="Aptos"/>
              </a:rPr>
              <a:t>Adults with MDS and an SF3B1 mutation
Recruiting through </a:t>
            </a:r>
            <a:r>
              <a:rPr lang="en-GB" b="0" dirty="0">
                <a:solidFill>
                  <a:srgbClr val="344654"/>
                </a:solidFill>
                <a:latin typeface="Aptos"/>
              </a:rPr>
              <a:t>7 </a:t>
            </a:r>
            <a:r>
              <a:rPr b="0" dirty="0">
                <a:solidFill>
                  <a:srgbClr val="344654"/>
                </a:solidFill>
                <a:latin typeface="Aptos"/>
              </a:rPr>
              <a:t>UK haematology </a:t>
            </a:r>
            <a:r>
              <a:rPr b="0" dirty="0" err="1">
                <a:solidFill>
                  <a:srgbClr val="344654"/>
                </a:solidFill>
                <a:latin typeface="Aptos"/>
              </a:rPr>
              <a:t>centres</a:t>
            </a:r>
            <a:r>
              <a:rPr lang="en-GB" b="0" dirty="0">
                <a:solidFill>
                  <a:srgbClr val="344654"/>
                </a:solidFill>
                <a:latin typeface="Aptos"/>
              </a:rPr>
              <a:t> </a:t>
            </a:r>
            <a:endParaRPr b="0" dirty="0">
              <a:solidFill>
                <a:srgbClr val="344654"/>
              </a:solidFill>
              <a:latin typeface="Aptos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666AECCC-359D-8416-6892-852F575000C6}"/>
              </a:ext>
            </a:extLst>
          </p:cNvPr>
          <p:cNvSpPr/>
          <p:nvPr/>
        </p:nvSpPr>
        <p:spPr>
          <a:xfrm>
            <a:off x="4759465" y="1742284"/>
            <a:ext cx="3406140" cy="1706824"/>
          </a:xfrm>
          <a:prstGeom prst="roundRect">
            <a:avLst/>
          </a:prstGeom>
          <a:solidFill>
            <a:srgbClr val="F7FBFD"/>
          </a:solidFill>
          <a:ln w="15240">
            <a:solidFill>
              <a:srgbClr val="B5D8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A40E754-9A1C-2487-28EF-4F6F71FE73E5}"/>
              </a:ext>
            </a:extLst>
          </p:cNvPr>
          <p:cNvSpPr/>
          <p:nvPr/>
        </p:nvSpPr>
        <p:spPr>
          <a:xfrm>
            <a:off x="4808797" y="1828654"/>
            <a:ext cx="459056" cy="451685"/>
          </a:xfrm>
          <a:prstGeom prst="ellipse">
            <a:avLst/>
          </a:prstGeom>
          <a:solidFill>
            <a:srgbClr val="E771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5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369BABE-59BC-4C79-2E89-F7BEE6D4C9D4}"/>
              </a:ext>
            </a:extLst>
          </p:cNvPr>
          <p:cNvSpPr txBox="1"/>
          <p:nvPr/>
        </p:nvSpPr>
        <p:spPr>
          <a:xfrm>
            <a:off x="5414391" y="1723753"/>
            <a:ext cx="2056190" cy="652486"/>
          </a:xfrm>
          <a:prstGeom prst="rect">
            <a:avLst/>
          </a:prstGeom>
          <a:noFill/>
        </p:spPr>
        <p:txBody>
          <a:bodyPr wrap="square" lIns="36576" tIns="18288" rIns="36576" bIns="18288">
            <a:spAutoFit/>
          </a:bodyPr>
          <a:lstStyle/>
          <a:p>
            <a:pPr algn="l"/>
            <a:r>
              <a:rPr sz="2000" b="1" dirty="0">
                <a:solidFill>
                  <a:srgbClr val="12405B"/>
                </a:solidFill>
                <a:latin typeface="Aptos"/>
              </a:rPr>
              <a:t>What is involved?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42CECB5-ABC8-0DBA-D403-7F9C3CE492AE}"/>
              </a:ext>
            </a:extLst>
          </p:cNvPr>
          <p:cNvSpPr txBox="1"/>
          <p:nvPr/>
        </p:nvSpPr>
        <p:spPr>
          <a:xfrm>
            <a:off x="5350695" y="2334042"/>
            <a:ext cx="2699101" cy="1144929"/>
          </a:xfrm>
          <a:prstGeom prst="rect">
            <a:avLst/>
          </a:prstGeom>
          <a:noFill/>
        </p:spPr>
        <p:txBody>
          <a:bodyPr wrap="square" lIns="36576" tIns="18288" rIns="36576" bIns="18288">
            <a:spAutoFit/>
          </a:bodyPr>
          <a:lstStyle/>
          <a:p>
            <a:pPr algn="l"/>
            <a:r>
              <a:rPr b="0" dirty="0">
                <a:solidFill>
                  <a:srgbClr val="344654"/>
                </a:solidFill>
                <a:latin typeface="Aptos"/>
              </a:rPr>
              <a:t>Vitamin B5 tablets with regular blood tests
and symptom / quality-of-life checks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545186FB-2BD3-2BE5-D23F-E96A2D2FB201}"/>
              </a:ext>
            </a:extLst>
          </p:cNvPr>
          <p:cNvSpPr/>
          <p:nvPr/>
        </p:nvSpPr>
        <p:spPr>
          <a:xfrm>
            <a:off x="967579" y="4012909"/>
            <a:ext cx="3406141" cy="1529265"/>
          </a:xfrm>
          <a:prstGeom prst="roundRect">
            <a:avLst/>
          </a:prstGeom>
          <a:solidFill>
            <a:srgbClr val="F7FBFD"/>
          </a:solidFill>
          <a:ln w="15240">
            <a:solidFill>
              <a:srgbClr val="B5D8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C5DA4C7-EDE0-3898-F478-2F86B26EC343}"/>
              </a:ext>
            </a:extLst>
          </p:cNvPr>
          <p:cNvSpPr/>
          <p:nvPr/>
        </p:nvSpPr>
        <p:spPr>
          <a:xfrm>
            <a:off x="1123850" y="4060763"/>
            <a:ext cx="459056" cy="464143"/>
          </a:xfrm>
          <a:prstGeom prst="ellipse">
            <a:avLst/>
          </a:prstGeom>
          <a:solidFill>
            <a:srgbClr val="E771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5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9364AAF-54CE-3FC0-D423-9D4BBDBCEF39}"/>
              </a:ext>
            </a:extLst>
          </p:cNvPr>
          <p:cNvSpPr txBox="1"/>
          <p:nvPr/>
        </p:nvSpPr>
        <p:spPr>
          <a:xfrm>
            <a:off x="1807329" y="3999196"/>
            <a:ext cx="2539802" cy="652486"/>
          </a:xfrm>
          <a:prstGeom prst="rect">
            <a:avLst/>
          </a:prstGeom>
          <a:noFill/>
        </p:spPr>
        <p:txBody>
          <a:bodyPr wrap="square" lIns="36576" tIns="18288" rIns="36576" bIns="18288">
            <a:spAutoFit/>
          </a:bodyPr>
          <a:lstStyle/>
          <a:p>
            <a:pPr algn="l"/>
            <a:r>
              <a:rPr sz="2000" b="1" dirty="0">
                <a:solidFill>
                  <a:srgbClr val="12405B"/>
                </a:solidFill>
                <a:latin typeface="Aptos"/>
              </a:rPr>
              <a:t>What do we hope to see?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A56658-6FB8-7B21-5934-75E108F8EFE9}"/>
              </a:ext>
            </a:extLst>
          </p:cNvPr>
          <p:cNvSpPr txBox="1"/>
          <p:nvPr/>
        </p:nvSpPr>
        <p:spPr>
          <a:xfrm>
            <a:off x="1821161" y="4616797"/>
            <a:ext cx="2578958" cy="867930"/>
          </a:xfrm>
          <a:prstGeom prst="rect">
            <a:avLst/>
          </a:prstGeom>
          <a:noFill/>
        </p:spPr>
        <p:txBody>
          <a:bodyPr wrap="square" lIns="36576" tIns="18288" rIns="36576" bIns="18288">
            <a:spAutoFit/>
          </a:bodyPr>
          <a:lstStyle/>
          <a:p>
            <a:pPr algn="l"/>
            <a:r>
              <a:rPr b="0" dirty="0">
                <a:solidFill>
                  <a:srgbClr val="344654"/>
                </a:solidFill>
                <a:latin typeface="Aptos"/>
              </a:rPr>
              <a:t>Higher haemoglobin and fewer red cell transfusions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A633163C-0BD5-E764-866E-35EABBEDF3B1}"/>
              </a:ext>
            </a:extLst>
          </p:cNvPr>
          <p:cNvSpPr/>
          <p:nvPr/>
        </p:nvSpPr>
        <p:spPr>
          <a:xfrm>
            <a:off x="4737734" y="4013208"/>
            <a:ext cx="3406139" cy="1529265"/>
          </a:xfrm>
          <a:prstGeom prst="roundRect">
            <a:avLst/>
          </a:prstGeom>
          <a:solidFill>
            <a:srgbClr val="F7FBFD"/>
          </a:solidFill>
          <a:ln w="15240">
            <a:solidFill>
              <a:srgbClr val="B5D8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8C0E3E6-18A8-14AD-C01B-D9AA4306BE7D}"/>
              </a:ext>
            </a:extLst>
          </p:cNvPr>
          <p:cNvSpPr/>
          <p:nvPr/>
        </p:nvSpPr>
        <p:spPr>
          <a:xfrm>
            <a:off x="4874895" y="4177799"/>
            <a:ext cx="459056" cy="451685"/>
          </a:xfrm>
          <a:prstGeom prst="ellipse">
            <a:avLst/>
          </a:prstGeom>
          <a:solidFill>
            <a:srgbClr val="E771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5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4505BB8-C19E-CD41-D825-082C1C0F3BDD}"/>
              </a:ext>
            </a:extLst>
          </p:cNvPr>
          <p:cNvSpPr txBox="1"/>
          <p:nvPr/>
        </p:nvSpPr>
        <p:spPr>
          <a:xfrm>
            <a:off x="5414391" y="4038076"/>
            <a:ext cx="2056190" cy="652486"/>
          </a:xfrm>
          <a:prstGeom prst="rect">
            <a:avLst/>
          </a:prstGeom>
          <a:noFill/>
        </p:spPr>
        <p:txBody>
          <a:bodyPr wrap="square" lIns="36576" tIns="18288" rIns="36576" bIns="18288">
            <a:spAutoFit/>
          </a:bodyPr>
          <a:lstStyle/>
          <a:p>
            <a:pPr algn="l"/>
            <a:r>
              <a:rPr sz="2000" b="1" dirty="0">
                <a:solidFill>
                  <a:srgbClr val="12405B"/>
                </a:solidFill>
                <a:latin typeface="Aptos"/>
              </a:rPr>
              <a:t>What matters most?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4DD767C-8A2B-3C83-D106-77DB909811EC}"/>
              </a:ext>
            </a:extLst>
          </p:cNvPr>
          <p:cNvSpPr txBox="1"/>
          <p:nvPr/>
        </p:nvSpPr>
        <p:spPr>
          <a:xfrm>
            <a:off x="5414391" y="4674244"/>
            <a:ext cx="2718834" cy="867930"/>
          </a:xfrm>
          <a:prstGeom prst="rect">
            <a:avLst/>
          </a:prstGeom>
          <a:noFill/>
        </p:spPr>
        <p:txBody>
          <a:bodyPr wrap="square" lIns="36576" tIns="18288" rIns="36576" bIns="18288">
            <a:spAutoFit/>
          </a:bodyPr>
          <a:lstStyle/>
          <a:p>
            <a:pPr algn="l"/>
            <a:r>
              <a:rPr b="0" dirty="0">
                <a:solidFill>
                  <a:srgbClr val="344654"/>
                </a:solidFill>
                <a:latin typeface="Aptos"/>
              </a:rPr>
              <a:t>Safety, tolerability and whether people feel better day-to-day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60FA7576-17DD-1CB3-CB9B-565919BC8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939" y="301752"/>
            <a:ext cx="1748242" cy="913108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451B883A-D06D-66A8-1391-6925F1041493}"/>
              </a:ext>
            </a:extLst>
          </p:cNvPr>
          <p:cNvSpPr txBox="1"/>
          <p:nvPr/>
        </p:nvSpPr>
        <p:spPr>
          <a:xfrm>
            <a:off x="9281160" y="6355080"/>
            <a:ext cx="2286000" cy="20116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r">
              <a:spcAft>
                <a:spcPts val="0"/>
              </a:spcAft>
            </a:pPr>
            <a:r>
              <a:rPr sz="950" b="0" dirty="0">
                <a:solidFill>
                  <a:srgbClr val="545A60"/>
                </a:solidFill>
                <a:latin typeface="Aptos"/>
              </a:rPr>
              <a:t>MDS UK meeting • 16 June 2026</a:t>
            </a:r>
          </a:p>
        </p:txBody>
      </p:sp>
    </p:spTree>
    <p:extLst>
      <p:ext uri="{BB962C8B-B14F-4D97-AF65-F5344CB8AC3E}">
        <p14:creationId xmlns:p14="http://schemas.microsoft.com/office/powerpoint/2010/main" val="3234864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322217"/>
            <a:ext cx="8961120" cy="530352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2500" b="1" dirty="0">
                <a:solidFill>
                  <a:srgbClr val="0E334C"/>
                </a:solidFill>
                <a:latin typeface="Aptos"/>
              </a:rPr>
              <a:t>Patient partnership in B5ForMDS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59" y="1040164"/>
            <a:ext cx="8961120" cy="310896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spcAft>
                <a:spcPts val="0"/>
              </a:spcAft>
            </a:pPr>
            <a:r>
              <a:rPr b="0" dirty="0">
                <a:solidFill>
                  <a:srgbClr val="3D4E5C"/>
                </a:solidFill>
                <a:latin typeface="Aptos"/>
              </a:rPr>
              <a:t>How people living with MDS are shaping the trial design, conduct and reporting.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6132" y="1741485"/>
            <a:ext cx="3383280" cy="107899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B7D7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Oval 14"/>
          <p:cNvSpPr/>
          <p:nvPr/>
        </p:nvSpPr>
        <p:spPr>
          <a:xfrm>
            <a:off x="753292" y="1906077"/>
            <a:ext cx="384048" cy="384048"/>
          </a:xfrm>
          <a:prstGeom prst="ellipse">
            <a:avLst/>
          </a:prstGeom>
          <a:solidFill>
            <a:srgbClr val="E771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 dirty="0">
                <a:solidFill>
                  <a:srgbClr val="FFFFFF"/>
                </a:solidFill>
                <a:latin typeface="Aptos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37924" y="1741485"/>
            <a:ext cx="2212848" cy="313932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spcAft>
                <a:spcPts val="0"/>
              </a:spcAft>
            </a:pPr>
            <a:r>
              <a:rPr b="1" dirty="0">
                <a:solidFill>
                  <a:srgbClr val="0E334C"/>
                </a:solidFill>
                <a:latin typeface="Aptos"/>
              </a:rPr>
              <a:t>Grant application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37924" y="2123138"/>
            <a:ext cx="2761488" cy="529376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600" b="0" dirty="0">
                <a:solidFill>
                  <a:srgbClr val="3D4E5C"/>
                </a:solidFill>
                <a:latin typeface="Aptos"/>
              </a:rPr>
              <a:t>Co-developed with people who have MDS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28011" y="1741485"/>
            <a:ext cx="3735978" cy="107899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B7D7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Oval 18"/>
          <p:cNvSpPr/>
          <p:nvPr/>
        </p:nvSpPr>
        <p:spPr>
          <a:xfrm>
            <a:off x="4365172" y="1906077"/>
            <a:ext cx="384048" cy="384048"/>
          </a:xfrm>
          <a:prstGeom prst="ellipse">
            <a:avLst/>
          </a:prstGeom>
          <a:solidFill>
            <a:srgbClr val="669E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FFFFFF"/>
                </a:solidFill>
                <a:latin typeface="Aptos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49804" y="1774250"/>
            <a:ext cx="2212848" cy="313932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spcAft>
                <a:spcPts val="0"/>
              </a:spcAft>
            </a:pPr>
            <a:r>
              <a:rPr b="1" dirty="0">
                <a:solidFill>
                  <a:srgbClr val="0E334C"/>
                </a:solidFill>
                <a:latin typeface="Aptos"/>
              </a:rPr>
              <a:t>Patient documents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86381" y="2092815"/>
            <a:ext cx="3114183" cy="529376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600" b="0" dirty="0">
                <a:solidFill>
                  <a:srgbClr val="3D4E5C"/>
                </a:solidFill>
                <a:latin typeface="Aptos"/>
              </a:rPr>
              <a:t>3 patient representatives helped develop patient-facing documents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16132" y="3140517"/>
            <a:ext cx="3383280" cy="107899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B7D7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Oval 22"/>
          <p:cNvSpPr/>
          <p:nvPr/>
        </p:nvSpPr>
        <p:spPr>
          <a:xfrm>
            <a:off x="753292" y="3305109"/>
            <a:ext cx="384048" cy="384048"/>
          </a:xfrm>
          <a:prstGeom prst="ellipse">
            <a:avLst/>
          </a:prstGeom>
          <a:solidFill>
            <a:srgbClr val="E771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FFFFFF"/>
                </a:solidFill>
                <a:latin typeface="Aptos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636" y="3149018"/>
            <a:ext cx="2212848" cy="313932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spcAft>
                <a:spcPts val="0"/>
              </a:spcAft>
            </a:pPr>
            <a:r>
              <a:rPr b="1" dirty="0">
                <a:solidFill>
                  <a:srgbClr val="0E334C"/>
                </a:solidFill>
                <a:latin typeface="Aptos"/>
              </a:rPr>
              <a:t>Advisory group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33352" y="3423338"/>
            <a:ext cx="2670047" cy="775597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1600" dirty="0">
                <a:solidFill>
                  <a:srgbClr val="3D4E5C"/>
                </a:solidFill>
                <a:latin typeface="Aptos"/>
              </a:rPr>
              <a:t>MDS UK</a:t>
            </a:r>
            <a:r>
              <a:rPr sz="1600" b="0" dirty="0">
                <a:solidFill>
                  <a:srgbClr val="3D4E5C"/>
                </a:solidFill>
                <a:latin typeface="Aptos"/>
              </a:rPr>
              <a:t> is helping set up a Patient Advisory Group of 5-6 patients or family members.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228010" y="3140517"/>
            <a:ext cx="3735977" cy="107899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B7D7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Oval 26"/>
          <p:cNvSpPr/>
          <p:nvPr/>
        </p:nvSpPr>
        <p:spPr>
          <a:xfrm>
            <a:off x="4365172" y="3305109"/>
            <a:ext cx="384048" cy="384048"/>
          </a:xfrm>
          <a:prstGeom prst="ellipse">
            <a:avLst/>
          </a:prstGeom>
          <a:solidFill>
            <a:srgbClr val="669E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FFFFFF"/>
                </a:solidFill>
                <a:latin typeface="Aptos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49804" y="3140897"/>
            <a:ext cx="2212848" cy="313932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spcAft>
                <a:spcPts val="0"/>
              </a:spcAft>
            </a:pPr>
            <a:r>
              <a:rPr b="1" dirty="0">
                <a:solidFill>
                  <a:srgbClr val="0E334C"/>
                </a:solidFill>
                <a:latin typeface="Aptos"/>
              </a:rPr>
              <a:t>Ongoing input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88104" y="3448483"/>
            <a:ext cx="2990088" cy="775597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600" b="0" dirty="0">
                <a:solidFill>
                  <a:srgbClr val="3D4E5C"/>
                </a:solidFill>
                <a:latin typeface="Aptos"/>
              </a:rPr>
              <a:t>The group aims to meet at least every 6 months during design, conduct and reporting.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16132" y="4539549"/>
            <a:ext cx="3063240" cy="107899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B7D7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Oval 30"/>
          <p:cNvSpPr/>
          <p:nvPr/>
        </p:nvSpPr>
        <p:spPr>
          <a:xfrm>
            <a:off x="753292" y="4704141"/>
            <a:ext cx="384048" cy="384048"/>
          </a:xfrm>
          <a:prstGeom prst="ellipse">
            <a:avLst/>
          </a:prstGeom>
          <a:solidFill>
            <a:srgbClr val="E771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FFFFFF"/>
                </a:solidFill>
                <a:latin typeface="Aptos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33352" y="4550882"/>
            <a:ext cx="2212848" cy="313932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spcAft>
                <a:spcPts val="0"/>
              </a:spcAft>
            </a:pPr>
            <a:r>
              <a:rPr b="1">
                <a:solidFill>
                  <a:srgbClr val="0E334C"/>
                </a:solidFill>
                <a:latin typeface="Aptos"/>
              </a:rPr>
              <a:t>Trial governance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11580" y="4843815"/>
            <a:ext cx="2665475" cy="775597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600" b="0" dirty="0">
                <a:solidFill>
                  <a:srgbClr val="3D4E5C"/>
                </a:solidFill>
                <a:latin typeface="Aptos"/>
              </a:rPr>
              <a:t>A patient representative will sit on Trial Steering Committee.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228011" y="4539549"/>
            <a:ext cx="3735976" cy="107899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B7D7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4365172" y="4704141"/>
            <a:ext cx="384048" cy="384048"/>
          </a:xfrm>
          <a:prstGeom prst="ellipse">
            <a:avLst/>
          </a:prstGeom>
          <a:solidFill>
            <a:srgbClr val="669E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FFFFFF"/>
                </a:solidFill>
                <a:latin typeface="Aptos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49804" y="4582233"/>
            <a:ext cx="3150761" cy="313932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spcAft>
                <a:spcPts val="0"/>
              </a:spcAft>
            </a:pPr>
            <a:r>
              <a:rPr b="1" dirty="0">
                <a:solidFill>
                  <a:srgbClr val="0E334C"/>
                </a:solidFill>
                <a:latin typeface="Aptos"/>
              </a:rPr>
              <a:t>Day-to-day trial management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99512" y="4992665"/>
            <a:ext cx="3114183" cy="529376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600" b="0" dirty="0">
                <a:solidFill>
                  <a:srgbClr val="3D4E5C"/>
                </a:solidFill>
                <a:latin typeface="Aptos"/>
              </a:rPr>
              <a:t>Another patient representative will join the Trial Management Group.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079172" y="2893629"/>
            <a:ext cx="1737360" cy="32004"/>
          </a:xfrm>
          <a:prstGeom prst="rect">
            <a:avLst/>
          </a:prstGeom>
          <a:solidFill>
            <a:srgbClr val="B7D7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Rectangle 38"/>
          <p:cNvSpPr/>
          <p:nvPr/>
        </p:nvSpPr>
        <p:spPr>
          <a:xfrm>
            <a:off x="5691052" y="2893629"/>
            <a:ext cx="548640" cy="32004"/>
          </a:xfrm>
          <a:prstGeom prst="rect">
            <a:avLst/>
          </a:prstGeom>
          <a:solidFill>
            <a:srgbClr val="B7D7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Rectangle 39"/>
          <p:cNvSpPr/>
          <p:nvPr/>
        </p:nvSpPr>
        <p:spPr>
          <a:xfrm>
            <a:off x="2079172" y="4301805"/>
            <a:ext cx="1737360" cy="32004"/>
          </a:xfrm>
          <a:prstGeom prst="rect">
            <a:avLst/>
          </a:prstGeom>
          <a:solidFill>
            <a:srgbClr val="B7D7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Rectangle 40"/>
          <p:cNvSpPr/>
          <p:nvPr/>
        </p:nvSpPr>
        <p:spPr>
          <a:xfrm>
            <a:off x="5691052" y="4301805"/>
            <a:ext cx="548640" cy="32004"/>
          </a:xfrm>
          <a:prstGeom prst="rect">
            <a:avLst/>
          </a:prstGeom>
          <a:solidFill>
            <a:srgbClr val="B7D7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9886402" y="6424264"/>
            <a:ext cx="2286000" cy="201168"/>
          </a:xfrm>
          <a:prstGeom prst="rect">
            <a:avLst/>
          </a:prstGeom>
          <a:noFill/>
        </p:spPr>
        <p:txBody>
          <a:bodyPr wrap="square" lIns="36576" tIns="18288" rIns="36576" bIns="18288" anchor="t">
            <a:spAutoFit/>
          </a:bodyPr>
          <a:lstStyle/>
          <a:p>
            <a:pPr algn="r">
              <a:spcAft>
                <a:spcPts val="0"/>
              </a:spcAft>
            </a:pPr>
            <a:r>
              <a:rPr sz="950" b="0" dirty="0">
                <a:solidFill>
                  <a:srgbClr val="545A60"/>
                </a:solidFill>
                <a:latin typeface="Aptos"/>
              </a:rPr>
              <a:t>MDS UK meeting • 16 June 2026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53FBFB8-6BC0-CEB0-1A23-06004C136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160" y="-17642"/>
            <a:ext cx="1748242" cy="91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69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</TotalTime>
  <Words>533</Words>
  <Application>Microsoft Macintosh PowerPoint</Application>
  <PresentationFormat>Widescreen</PresentationFormat>
  <Paragraphs>107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Treatment is limited to supportive care</vt:lpstr>
      <vt:lpstr>PowerPoint Presentation</vt:lpstr>
      <vt:lpstr>PowerPoint Presentation</vt:lpstr>
      <vt:lpstr>Study timelines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Chowdhury, Oni (RTH) OUH</dc:creator>
  <cp:lastModifiedBy>Onima Chowdhury</cp:lastModifiedBy>
  <cp:revision>25</cp:revision>
  <dcterms:created xsi:type="dcterms:W3CDTF">2026-06-13T09:00:19Z</dcterms:created>
  <dcterms:modified xsi:type="dcterms:W3CDTF">2026-06-15T17:05:45Z</dcterms:modified>
</cp:coreProperties>
</file>